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066" r:id="rId1"/>
  </p:sldMasterIdLst>
  <p:notesMasterIdLst>
    <p:notesMasterId r:id="rId84"/>
  </p:notesMasterIdLst>
  <p:handoutMasterIdLst>
    <p:handoutMasterId r:id="rId85"/>
  </p:handoutMasterIdLst>
  <p:sldIdLst>
    <p:sldId id="267" r:id="rId2"/>
    <p:sldId id="279" r:id="rId3"/>
    <p:sldId id="747" r:id="rId4"/>
    <p:sldId id="748" r:id="rId5"/>
    <p:sldId id="713" r:id="rId6"/>
    <p:sldId id="646" r:id="rId7"/>
    <p:sldId id="718" r:id="rId8"/>
    <p:sldId id="639" r:id="rId9"/>
    <p:sldId id="681" r:id="rId10"/>
    <p:sldId id="693" r:id="rId11"/>
    <p:sldId id="745" r:id="rId12"/>
    <p:sldId id="688" r:id="rId13"/>
    <p:sldId id="692" r:id="rId14"/>
    <p:sldId id="673" r:id="rId15"/>
    <p:sldId id="779" r:id="rId16"/>
    <p:sldId id="744" r:id="rId17"/>
    <p:sldId id="720" r:id="rId18"/>
    <p:sldId id="738" r:id="rId19"/>
    <p:sldId id="739" r:id="rId20"/>
    <p:sldId id="716" r:id="rId21"/>
    <p:sldId id="761" r:id="rId22"/>
    <p:sldId id="725" r:id="rId23"/>
    <p:sldId id="780" r:id="rId24"/>
    <p:sldId id="781" r:id="rId25"/>
    <p:sldId id="760" r:id="rId26"/>
    <p:sldId id="726" r:id="rId27"/>
    <p:sldId id="757" r:id="rId28"/>
    <p:sldId id="758" r:id="rId29"/>
    <p:sldId id="782" r:id="rId30"/>
    <p:sldId id="784" r:id="rId31"/>
    <p:sldId id="717" r:id="rId32"/>
    <p:sldId id="762" r:id="rId33"/>
    <p:sldId id="769" r:id="rId34"/>
    <p:sldId id="722" r:id="rId35"/>
    <p:sldId id="723" r:id="rId36"/>
    <p:sldId id="752" r:id="rId37"/>
    <p:sldId id="753" r:id="rId38"/>
    <p:sldId id="770" r:id="rId39"/>
    <p:sldId id="730" r:id="rId40"/>
    <p:sldId id="794" r:id="rId41"/>
    <p:sldId id="767" r:id="rId42"/>
    <p:sldId id="772" r:id="rId43"/>
    <p:sldId id="699" r:id="rId44"/>
    <p:sldId id="785" r:id="rId45"/>
    <p:sldId id="765" r:id="rId46"/>
    <p:sldId id="724" r:id="rId47"/>
    <p:sldId id="766" r:id="rId48"/>
    <p:sldId id="775" r:id="rId49"/>
    <p:sldId id="776" r:id="rId50"/>
    <p:sldId id="746" r:id="rId51"/>
    <p:sldId id="707" r:id="rId52"/>
    <p:sldId id="756" r:id="rId53"/>
    <p:sldId id="771" r:id="rId54"/>
    <p:sldId id="728" r:id="rId55"/>
    <p:sldId id="777" r:id="rId56"/>
    <p:sldId id="796" r:id="rId57"/>
    <p:sldId id="792" r:id="rId58"/>
    <p:sldId id="759" r:id="rId59"/>
    <p:sldId id="786" r:id="rId60"/>
    <p:sldId id="788" r:id="rId61"/>
    <p:sldId id="789" r:id="rId62"/>
    <p:sldId id="790" r:id="rId63"/>
    <p:sldId id="787" r:id="rId64"/>
    <p:sldId id="773" r:id="rId65"/>
    <p:sldId id="802" r:id="rId66"/>
    <p:sldId id="805" r:id="rId67"/>
    <p:sldId id="803" r:id="rId68"/>
    <p:sldId id="806" r:id="rId69"/>
    <p:sldId id="801" r:id="rId70"/>
    <p:sldId id="804" r:id="rId71"/>
    <p:sldId id="783" r:id="rId72"/>
    <p:sldId id="729" r:id="rId73"/>
    <p:sldId id="731" r:id="rId74"/>
    <p:sldId id="797" r:id="rId75"/>
    <p:sldId id="732" r:id="rId76"/>
    <p:sldId id="733" r:id="rId77"/>
    <p:sldId id="799" r:id="rId78"/>
    <p:sldId id="800" r:id="rId79"/>
    <p:sldId id="798" r:id="rId80"/>
    <p:sldId id="734" r:id="rId81"/>
    <p:sldId id="735" r:id="rId82"/>
    <p:sldId id="791" r:id="rId83"/>
  </p:sldIdLst>
  <p:sldSz cx="9144000" cy="6858000" type="screen4x3"/>
  <p:notesSz cx="6881813" cy="92964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29" userDrawn="1">
          <p15:clr>
            <a:srgbClr val="A4A3A4"/>
          </p15:clr>
        </p15:guide>
        <p15:guide id="2" pos="216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1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1778E"/>
    <a:srgbClr val="646B86"/>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381" autoAdjust="0"/>
    <p:restoredTop sz="71875" autoAdjust="0"/>
  </p:normalViewPr>
  <p:slideViewPr>
    <p:cSldViewPr>
      <p:cViewPr varScale="1">
        <p:scale>
          <a:sx n="56" d="100"/>
          <a:sy n="56" d="100"/>
        </p:scale>
        <p:origin x="912"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704"/>
    </p:cViewPr>
  </p:sorterViewPr>
  <p:notesViewPr>
    <p:cSldViewPr>
      <p:cViewPr varScale="1">
        <p:scale>
          <a:sx n="58" d="100"/>
          <a:sy n="58" d="100"/>
        </p:scale>
        <p:origin x="1704" y="62"/>
      </p:cViewPr>
      <p:guideLst>
        <p:guide orient="horz" pos="2929"/>
        <p:guide pos="216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D522CD-7FF3-4A71-B51B-17617BD8C4F3}" type="doc">
      <dgm:prSet loTypeId="urn:microsoft.com/office/officeart/2005/8/layout/lProcess3" loCatId="process" qsTypeId="urn:microsoft.com/office/officeart/2005/8/quickstyle/simple1" qsCatId="simple" csTypeId="urn:microsoft.com/office/officeart/2005/8/colors/colorful3" csCatId="colorful" phldr="1"/>
      <dgm:spPr/>
      <dgm:t>
        <a:bodyPr/>
        <a:lstStyle/>
        <a:p>
          <a:endParaRPr lang="en-US"/>
        </a:p>
      </dgm:t>
    </dgm:pt>
    <dgm:pt modelId="{812F8456-A477-4467-A12C-ECF1F333853C}">
      <dgm:prSet phldrT="[Text]" custT="1"/>
      <dgm:spPr/>
      <dgm:t>
        <a:bodyPr/>
        <a:lstStyle/>
        <a:p>
          <a:r>
            <a:rPr lang="en-US" sz="1800" dirty="0" smtClean="0">
              <a:latin typeface="Calibri" panose="020F0502020204030204" pitchFamily="34" charset="0"/>
              <a:cs typeface="Calibri" panose="020F0502020204030204" pitchFamily="34" charset="0"/>
            </a:rPr>
            <a:t>Social determinants of health</a:t>
          </a:r>
          <a:endParaRPr lang="en-US" sz="1800" dirty="0">
            <a:latin typeface="Calibri" panose="020F0502020204030204" pitchFamily="34" charset="0"/>
            <a:cs typeface="Calibri" panose="020F0502020204030204" pitchFamily="34" charset="0"/>
          </a:endParaRPr>
        </a:p>
      </dgm:t>
    </dgm:pt>
    <dgm:pt modelId="{1567377B-72FA-4D9A-B182-41BDAB8F2CD7}" type="parTrans" cxnId="{92DE275D-8B74-4FE6-A0FD-A1E6A82A6F77}">
      <dgm:prSet/>
      <dgm:spPr/>
      <dgm:t>
        <a:bodyPr/>
        <a:lstStyle/>
        <a:p>
          <a:endParaRPr lang="en-US"/>
        </a:p>
      </dgm:t>
    </dgm:pt>
    <dgm:pt modelId="{50BBEDB7-BCC6-4E14-B1EF-34EBC568ED5A}" type="sibTrans" cxnId="{92DE275D-8B74-4FE6-A0FD-A1E6A82A6F77}">
      <dgm:prSet/>
      <dgm:spPr/>
      <dgm:t>
        <a:bodyPr/>
        <a:lstStyle/>
        <a:p>
          <a:endParaRPr lang="en-US"/>
        </a:p>
      </dgm:t>
    </dgm:pt>
    <dgm:pt modelId="{2C239318-F688-4FEF-B490-30759531B5FE}">
      <dgm:prSet phldrT="[Text]" custT="1"/>
      <dgm:spPr/>
      <dgm:t>
        <a:bodyPr/>
        <a:lstStyle/>
        <a:p>
          <a:r>
            <a:rPr lang="en-US" sz="1800" dirty="0" smtClean="0">
              <a:latin typeface="Calibri" panose="020F0502020204030204" pitchFamily="34" charset="0"/>
              <a:cs typeface="Calibri" panose="020F0502020204030204" pitchFamily="34" charset="0"/>
            </a:rPr>
            <a:t>Social risk factors</a:t>
          </a:r>
          <a:endParaRPr lang="en-US" sz="1800" dirty="0">
            <a:latin typeface="Calibri" panose="020F0502020204030204" pitchFamily="34" charset="0"/>
            <a:cs typeface="Calibri" panose="020F0502020204030204" pitchFamily="34" charset="0"/>
          </a:endParaRPr>
        </a:p>
      </dgm:t>
    </dgm:pt>
    <dgm:pt modelId="{5FCCB5B4-819C-490E-BB62-656571EA6B76}" type="parTrans" cxnId="{635CF324-AE8C-4B1C-A4BA-5E4ACCF4A886}">
      <dgm:prSet/>
      <dgm:spPr/>
      <dgm:t>
        <a:bodyPr/>
        <a:lstStyle/>
        <a:p>
          <a:endParaRPr lang="en-US"/>
        </a:p>
      </dgm:t>
    </dgm:pt>
    <dgm:pt modelId="{78A9725F-27AB-4E90-B575-9872E4ACAC63}" type="sibTrans" cxnId="{635CF324-AE8C-4B1C-A4BA-5E4ACCF4A886}">
      <dgm:prSet/>
      <dgm:spPr/>
      <dgm:t>
        <a:bodyPr/>
        <a:lstStyle/>
        <a:p>
          <a:endParaRPr lang="en-US"/>
        </a:p>
      </dgm:t>
    </dgm:pt>
    <dgm:pt modelId="{4C9ED69A-0546-44A0-A0D8-86E20FCC26C2}">
      <dgm:prSet phldrT="[Text]" custT="1"/>
      <dgm:spPr/>
      <dgm:t>
        <a:bodyPr/>
        <a:lstStyle/>
        <a:p>
          <a:r>
            <a:rPr lang="en-US" sz="1800" dirty="0" smtClean="0">
              <a:latin typeface="Calibri" panose="020F0502020204030204" pitchFamily="34" charset="0"/>
              <a:cs typeface="Calibri" panose="020F0502020204030204" pitchFamily="34" charset="0"/>
            </a:rPr>
            <a:t>Social needs</a:t>
          </a:r>
          <a:endParaRPr lang="en-US" sz="1800" dirty="0">
            <a:latin typeface="Calibri" panose="020F0502020204030204" pitchFamily="34" charset="0"/>
            <a:cs typeface="Calibri" panose="020F0502020204030204" pitchFamily="34" charset="0"/>
          </a:endParaRPr>
        </a:p>
      </dgm:t>
    </dgm:pt>
    <dgm:pt modelId="{C57D39A1-13A7-4172-8406-3142AD023F2E}" type="parTrans" cxnId="{146ECC94-22E4-4669-8A11-B8C8E4F319D6}">
      <dgm:prSet/>
      <dgm:spPr/>
      <dgm:t>
        <a:bodyPr/>
        <a:lstStyle/>
        <a:p>
          <a:endParaRPr lang="en-US"/>
        </a:p>
      </dgm:t>
    </dgm:pt>
    <dgm:pt modelId="{7EB35DE1-A780-434E-8DB3-92A580C0B038}" type="sibTrans" cxnId="{146ECC94-22E4-4669-8A11-B8C8E4F319D6}">
      <dgm:prSet/>
      <dgm:spPr/>
      <dgm:t>
        <a:bodyPr/>
        <a:lstStyle/>
        <a:p>
          <a:endParaRPr lang="en-US"/>
        </a:p>
      </dgm:t>
    </dgm:pt>
    <dgm:pt modelId="{366557F7-AE83-4429-B65E-E6FBCA5B807D}">
      <dgm:prSet phldrT="[Text]" custT="1"/>
      <dgm:spPr/>
      <dgm:t>
        <a:bodyPr/>
        <a:lstStyle/>
        <a:p>
          <a:r>
            <a:rPr lang="en-US" sz="1400" dirty="0" smtClean="0">
              <a:latin typeface="Calibri" panose="020F0502020204030204" pitchFamily="34" charset="0"/>
              <a:cs typeface="Calibri" panose="020F0502020204030204" pitchFamily="34" charset="0"/>
            </a:rPr>
            <a:t>Adverse social conditions associated with poor health, assessed at individual patient level (e.g., food insecurity, housing instability)</a:t>
          </a:r>
          <a:endParaRPr lang="en-US" sz="1400" dirty="0">
            <a:latin typeface="Calibri" panose="020F0502020204030204" pitchFamily="34" charset="0"/>
            <a:cs typeface="Calibri" panose="020F0502020204030204" pitchFamily="34" charset="0"/>
          </a:endParaRPr>
        </a:p>
      </dgm:t>
    </dgm:pt>
    <dgm:pt modelId="{D0E0C5DF-0FD4-4CCC-A6AB-932145765FF7}" type="parTrans" cxnId="{6B1AB24F-8DBC-4005-A66D-F3A428F4D726}">
      <dgm:prSet/>
      <dgm:spPr/>
      <dgm:t>
        <a:bodyPr/>
        <a:lstStyle/>
        <a:p>
          <a:endParaRPr lang="en-US"/>
        </a:p>
      </dgm:t>
    </dgm:pt>
    <dgm:pt modelId="{245A8024-4728-4638-8F39-BE70EE0639AD}" type="sibTrans" cxnId="{6B1AB24F-8DBC-4005-A66D-F3A428F4D726}">
      <dgm:prSet/>
      <dgm:spPr/>
      <dgm:t>
        <a:bodyPr/>
        <a:lstStyle/>
        <a:p>
          <a:endParaRPr lang="en-US"/>
        </a:p>
      </dgm:t>
    </dgm:pt>
    <dgm:pt modelId="{5AB783B2-C98D-4FFC-AD51-015EB1AF0F68}">
      <dgm:prSet phldrT="[Text]" custT="1"/>
      <dgm:spPr/>
      <dgm:t>
        <a:bodyPr/>
        <a:lstStyle/>
        <a:p>
          <a:r>
            <a:rPr lang="en-US" sz="1400" b="0" i="0" dirty="0" smtClean="0">
              <a:latin typeface="Calibri" panose="020F0502020204030204" pitchFamily="34" charset="0"/>
              <a:cs typeface="Calibri" panose="020F0502020204030204" pitchFamily="34" charset="0"/>
            </a:rPr>
            <a:t>The conditions in which people are born, grow, live, learn, work, play, and age</a:t>
          </a:r>
          <a:endParaRPr lang="en-US" sz="1400" dirty="0">
            <a:latin typeface="Calibri" panose="020F0502020204030204" pitchFamily="34" charset="0"/>
            <a:cs typeface="Calibri" panose="020F0502020204030204" pitchFamily="34" charset="0"/>
          </a:endParaRPr>
        </a:p>
      </dgm:t>
    </dgm:pt>
    <dgm:pt modelId="{B2D76D87-4BB5-4981-8D42-15386300086E}" type="parTrans" cxnId="{5833EAC4-F2F2-47DC-B5BE-4BC89D195261}">
      <dgm:prSet/>
      <dgm:spPr/>
      <dgm:t>
        <a:bodyPr/>
        <a:lstStyle/>
        <a:p>
          <a:endParaRPr lang="en-US"/>
        </a:p>
      </dgm:t>
    </dgm:pt>
    <dgm:pt modelId="{3196EA39-78AD-437E-85CB-7536EFA5C1EC}" type="sibTrans" cxnId="{5833EAC4-F2F2-47DC-B5BE-4BC89D195261}">
      <dgm:prSet/>
      <dgm:spPr/>
      <dgm:t>
        <a:bodyPr/>
        <a:lstStyle/>
        <a:p>
          <a:endParaRPr lang="en-US"/>
        </a:p>
      </dgm:t>
    </dgm:pt>
    <dgm:pt modelId="{24DFB9AD-4861-4D39-8FB9-1F3118998314}">
      <dgm:prSet phldrT="[Text]" custT="1"/>
      <dgm:spPr/>
      <dgm:t>
        <a:bodyPr/>
        <a:lstStyle/>
        <a:p>
          <a:r>
            <a:rPr lang="en-US" sz="1400" dirty="0" smtClean="0">
              <a:latin typeface="Calibri" panose="020F0502020204030204" pitchFamily="34" charset="0"/>
              <a:cs typeface="Calibri" panose="020F0502020204030204" pitchFamily="34" charset="0"/>
            </a:rPr>
            <a:t>Immediate needs that takes into account patient preferences and priorities</a:t>
          </a:r>
          <a:endParaRPr lang="en-US" sz="1400" dirty="0">
            <a:latin typeface="Calibri" panose="020F0502020204030204" pitchFamily="34" charset="0"/>
            <a:cs typeface="Calibri" panose="020F0502020204030204" pitchFamily="34" charset="0"/>
          </a:endParaRPr>
        </a:p>
      </dgm:t>
    </dgm:pt>
    <dgm:pt modelId="{BCA0DD98-7632-42DA-AA6B-6A78C452EDCA}" type="parTrans" cxnId="{C7DD1FF7-01FF-4FAA-9CB5-1175E7F3C3FE}">
      <dgm:prSet/>
      <dgm:spPr/>
      <dgm:t>
        <a:bodyPr/>
        <a:lstStyle/>
        <a:p>
          <a:endParaRPr lang="en-US"/>
        </a:p>
      </dgm:t>
    </dgm:pt>
    <dgm:pt modelId="{BFA7D5A9-1A3C-4A13-91BB-A72D8F5997DA}" type="sibTrans" cxnId="{C7DD1FF7-01FF-4FAA-9CB5-1175E7F3C3FE}">
      <dgm:prSet/>
      <dgm:spPr/>
      <dgm:t>
        <a:bodyPr/>
        <a:lstStyle/>
        <a:p>
          <a:endParaRPr lang="en-US"/>
        </a:p>
      </dgm:t>
    </dgm:pt>
    <dgm:pt modelId="{6529ECBD-22EA-4608-91E0-CF5A70A05C31}">
      <dgm:prSet phldrT="[Text]" custT="1"/>
      <dgm:spPr/>
      <dgm:t>
        <a:bodyPr/>
        <a:lstStyle/>
        <a:p>
          <a:r>
            <a:rPr lang="en-US" sz="1400" dirty="0" smtClean="0">
              <a:latin typeface="Calibri" panose="020F0502020204030204" pitchFamily="34" charset="0"/>
              <a:cs typeface="Calibri" panose="020F0502020204030204" pitchFamily="34" charset="0"/>
            </a:rPr>
            <a:t>Advocating for policies that improve communities’ underlying social and economic conditions</a:t>
          </a:r>
          <a:endParaRPr lang="en-US" sz="1400" dirty="0">
            <a:latin typeface="Calibri" panose="020F0502020204030204" pitchFamily="34" charset="0"/>
            <a:cs typeface="Calibri" panose="020F0502020204030204" pitchFamily="34" charset="0"/>
          </a:endParaRPr>
        </a:p>
      </dgm:t>
    </dgm:pt>
    <dgm:pt modelId="{274E66F9-A6DB-4CFF-9034-AE1324AB873B}" type="parTrans" cxnId="{BA0C0A5D-F743-4ABF-B646-1624BB74230A}">
      <dgm:prSet/>
      <dgm:spPr/>
      <dgm:t>
        <a:bodyPr/>
        <a:lstStyle/>
        <a:p>
          <a:endParaRPr lang="en-US"/>
        </a:p>
      </dgm:t>
    </dgm:pt>
    <dgm:pt modelId="{37F46555-6D5B-4E83-8B7A-250EFB8071FD}" type="sibTrans" cxnId="{BA0C0A5D-F743-4ABF-B646-1624BB74230A}">
      <dgm:prSet/>
      <dgm:spPr/>
      <dgm:t>
        <a:bodyPr/>
        <a:lstStyle/>
        <a:p>
          <a:endParaRPr lang="en-US"/>
        </a:p>
      </dgm:t>
    </dgm:pt>
    <dgm:pt modelId="{11A4C72F-B46C-4B5E-A3BB-38D59451C7EF}">
      <dgm:prSet phldrT="[Text]" custT="1"/>
      <dgm:spPr/>
      <dgm:t>
        <a:bodyPr/>
        <a:lstStyle/>
        <a:p>
          <a:r>
            <a:rPr lang="en-US" sz="1400" dirty="0" smtClean="0">
              <a:latin typeface="Calibri" panose="020F0502020204030204" pitchFamily="34" charset="0"/>
              <a:cs typeface="Calibri" panose="020F0502020204030204" pitchFamily="34" charset="0"/>
            </a:rPr>
            <a:t>Screening for food insecurity or housing instability in clinical settings</a:t>
          </a:r>
          <a:endParaRPr lang="en-US" sz="1400" dirty="0">
            <a:latin typeface="Calibri" panose="020F0502020204030204" pitchFamily="34" charset="0"/>
            <a:cs typeface="Calibri" panose="020F0502020204030204" pitchFamily="34" charset="0"/>
          </a:endParaRPr>
        </a:p>
      </dgm:t>
    </dgm:pt>
    <dgm:pt modelId="{0FFC7DAE-55CD-4B08-A2CB-7357D4438941}" type="parTrans" cxnId="{226D203B-64BF-4F1C-9D54-9DB0CAF50750}">
      <dgm:prSet/>
      <dgm:spPr/>
      <dgm:t>
        <a:bodyPr/>
        <a:lstStyle/>
        <a:p>
          <a:endParaRPr lang="en-US"/>
        </a:p>
      </dgm:t>
    </dgm:pt>
    <dgm:pt modelId="{8482A4B4-04EE-490F-8C81-138AAA232AB8}" type="sibTrans" cxnId="{226D203B-64BF-4F1C-9D54-9DB0CAF50750}">
      <dgm:prSet/>
      <dgm:spPr/>
      <dgm:t>
        <a:bodyPr/>
        <a:lstStyle/>
        <a:p>
          <a:endParaRPr lang="en-US"/>
        </a:p>
      </dgm:t>
    </dgm:pt>
    <dgm:pt modelId="{1C931C06-B796-4C72-9AF2-31A8D1CF2405}">
      <dgm:prSet phldrT="[Text]" custT="1"/>
      <dgm:spPr/>
      <dgm:t>
        <a:bodyPr/>
        <a:lstStyle/>
        <a:p>
          <a:r>
            <a:rPr lang="en-US" sz="1400" dirty="0" smtClean="0">
              <a:latin typeface="Calibri" panose="020F0502020204030204" pitchFamily="34" charset="0"/>
              <a:cs typeface="Calibri" panose="020F0502020204030204" pitchFamily="34" charset="0"/>
            </a:rPr>
            <a:t>Connecting patients to resources for needs identified as priorities and for which they request help  </a:t>
          </a:r>
          <a:endParaRPr lang="en-US" sz="1400" dirty="0">
            <a:latin typeface="Calibri" panose="020F0502020204030204" pitchFamily="34" charset="0"/>
            <a:cs typeface="Calibri" panose="020F0502020204030204" pitchFamily="34" charset="0"/>
          </a:endParaRPr>
        </a:p>
      </dgm:t>
    </dgm:pt>
    <dgm:pt modelId="{6F0FD055-8185-4C3C-BD1A-FDF64C46B087}" type="parTrans" cxnId="{39EF9C5B-B43B-4C9B-A99A-0F435C5E1646}">
      <dgm:prSet/>
      <dgm:spPr/>
      <dgm:t>
        <a:bodyPr/>
        <a:lstStyle/>
        <a:p>
          <a:endParaRPr lang="en-US"/>
        </a:p>
      </dgm:t>
    </dgm:pt>
    <dgm:pt modelId="{CCBFD038-F5FA-42FC-A7F5-C16BAC5EB8F4}" type="sibTrans" cxnId="{39EF9C5B-B43B-4C9B-A99A-0F435C5E1646}">
      <dgm:prSet/>
      <dgm:spPr/>
      <dgm:t>
        <a:bodyPr/>
        <a:lstStyle/>
        <a:p>
          <a:endParaRPr lang="en-US"/>
        </a:p>
      </dgm:t>
    </dgm:pt>
    <dgm:pt modelId="{F3EFF950-242E-42D2-B3E2-5C2CC46E628B}" type="pres">
      <dgm:prSet presAssocID="{0DD522CD-7FF3-4A71-B51B-17617BD8C4F3}" presName="Name0" presStyleCnt="0">
        <dgm:presLayoutVars>
          <dgm:chPref val="3"/>
          <dgm:dir/>
          <dgm:animLvl val="lvl"/>
          <dgm:resizeHandles/>
        </dgm:presLayoutVars>
      </dgm:prSet>
      <dgm:spPr/>
      <dgm:t>
        <a:bodyPr/>
        <a:lstStyle/>
        <a:p>
          <a:endParaRPr lang="en-US"/>
        </a:p>
      </dgm:t>
    </dgm:pt>
    <dgm:pt modelId="{622F25BD-A733-4C66-8023-09E9FFB7E37F}" type="pres">
      <dgm:prSet presAssocID="{812F8456-A477-4467-A12C-ECF1F333853C}" presName="horFlow" presStyleCnt="0"/>
      <dgm:spPr/>
      <dgm:t>
        <a:bodyPr/>
        <a:lstStyle/>
        <a:p>
          <a:endParaRPr lang="en-US"/>
        </a:p>
      </dgm:t>
    </dgm:pt>
    <dgm:pt modelId="{FEE240FA-02D5-4767-8EF8-B5BF700368A4}" type="pres">
      <dgm:prSet presAssocID="{812F8456-A477-4467-A12C-ECF1F333853C}" presName="bigChev" presStyleLbl="node1" presStyleIdx="0" presStyleCnt="3" custScaleX="67903"/>
      <dgm:spPr/>
      <dgm:t>
        <a:bodyPr/>
        <a:lstStyle/>
        <a:p>
          <a:endParaRPr lang="en-US"/>
        </a:p>
      </dgm:t>
    </dgm:pt>
    <dgm:pt modelId="{7CACB8CC-4AC1-4D67-A2E7-4285A044BD74}" type="pres">
      <dgm:prSet presAssocID="{B2D76D87-4BB5-4981-8D42-15386300086E}" presName="parTrans" presStyleCnt="0"/>
      <dgm:spPr/>
      <dgm:t>
        <a:bodyPr/>
        <a:lstStyle/>
        <a:p>
          <a:endParaRPr lang="en-US"/>
        </a:p>
      </dgm:t>
    </dgm:pt>
    <dgm:pt modelId="{CB745C8C-5564-4C6E-BF13-A75F869F50DF}" type="pres">
      <dgm:prSet presAssocID="{5AB783B2-C98D-4FFC-AD51-015EB1AF0F68}" presName="node" presStyleLbl="alignAccFollowNode1" presStyleIdx="0" presStyleCnt="6" custScaleX="136218">
        <dgm:presLayoutVars>
          <dgm:bulletEnabled val="1"/>
        </dgm:presLayoutVars>
      </dgm:prSet>
      <dgm:spPr/>
      <dgm:t>
        <a:bodyPr/>
        <a:lstStyle/>
        <a:p>
          <a:endParaRPr lang="en-US"/>
        </a:p>
      </dgm:t>
    </dgm:pt>
    <dgm:pt modelId="{D8F6C90D-1657-4F92-8413-DA47713499BB}" type="pres">
      <dgm:prSet presAssocID="{3196EA39-78AD-437E-85CB-7536EFA5C1EC}" presName="sibTrans" presStyleCnt="0"/>
      <dgm:spPr/>
      <dgm:t>
        <a:bodyPr/>
        <a:lstStyle/>
        <a:p>
          <a:endParaRPr lang="en-US"/>
        </a:p>
      </dgm:t>
    </dgm:pt>
    <dgm:pt modelId="{41DA6AF0-DB2D-44FE-B775-103EACAD6EA7}" type="pres">
      <dgm:prSet presAssocID="{6529ECBD-22EA-4608-91E0-CF5A70A05C31}" presName="node" presStyleLbl="alignAccFollowNode1" presStyleIdx="1" presStyleCnt="6">
        <dgm:presLayoutVars>
          <dgm:bulletEnabled val="1"/>
        </dgm:presLayoutVars>
      </dgm:prSet>
      <dgm:spPr/>
      <dgm:t>
        <a:bodyPr/>
        <a:lstStyle/>
        <a:p>
          <a:endParaRPr lang="en-US"/>
        </a:p>
      </dgm:t>
    </dgm:pt>
    <dgm:pt modelId="{D6EDBA71-768E-4252-B555-E0462C4D7859}" type="pres">
      <dgm:prSet presAssocID="{812F8456-A477-4467-A12C-ECF1F333853C}" presName="vSp" presStyleCnt="0"/>
      <dgm:spPr/>
      <dgm:t>
        <a:bodyPr/>
        <a:lstStyle/>
        <a:p>
          <a:endParaRPr lang="en-US"/>
        </a:p>
      </dgm:t>
    </dgm:pt>
    <dgm:pt modelId="{64C6B23A-130F-402E-8595-878BC9F38C91}" type="pres">
      <dgm:prSet presAssocID="{2C239318-F688-4FEF-B490-30759531B5FE}" presName="horFlow" presStyleCnt="0"/>
      <dgm:spPr/>
      <dgm:t>
        <a:bodyPr/>
        <a:lstStyle/>
        <a:p>
          <a:endParaRPr lang="en-US"/>
        </a:p>
      </dgm:t>
    </dgm:pt>
    <dgm:pt modelId="{CC5BDC9C-D19B-4133-94BA-31F6BC81745D}" type="pres">
      <dgm:prSet presAssocID="{2C239318-F688-4FEF-B490-30759531B5FE}" presName="bigChev" presStyleLbl="node1" presStyleIdx="1" presStyleCnt="3" custScaleX="68369"/>
      <dgm:spPr/>
      <dgm:t>
        <a:bodyPr/>
        <a:lstStyle/>
        <a:p>
          <a:endParaRPr lang="en-US"/>
        </a:p>
      </dgm:t>
    </dgm:pt>
    <dgm:pt modelId="{03699812-3EFB-4818-A33C-A5DD8B1DDBAF}" type="pres">
      <dgm:prSet presAssocID="{D0E0C5DF-0FD4-4CCC-A6AB-932145765FF7}" presName="parTrans" presStyleCnt="0"/>
      <dgm:spPr/>
      <dgm:t>
        <a:bodyPr/>
        <a:lstStyle/>
        <a:p>
          <a:endParaRPr lang="en-US"/>
        </a:p>
      </dgm:t>
    </dgm:pt>
    <dgm:pt modelId="{FF30ECFB-1F8A-434B-AAB5-99D58732403D}" type="pres">
      <dgm:prSet presAssocID="{366557F7-AE83-4429-B65E-E6FBCA5B807D}" presName="node" presStyleLbl="alignAccFollowNode1" presStyleIdx="2" presStyleCnt="6" custScaleX="132351">
        <dgm:presLayoutVars>
          <dgm:bulletEnabled val="1"/>
        </dgm:presLayoutVars>
      </dgm:prSet>
      <dgm:spPr/>
      <dgm:t>
        <a:bodyPr/>
        <a:lstStyle/>
        <a:p>
          <a:endParaRPr lang="en-US"/>
        </a:p>
      </dgm:t>
    </dgm:pt>
    <dgm:pt modelId="{524B9D83-3D19-4E34-B736-52195910B037}" type="pres">
      <dgm:prSet presAssocID="{245A8024-4728-4638-8F39-BE70EE0639AD}" presName="sibTrans" presStyleCnt="0"/>
      <dgm:spPr/>
      <dgm:t>
        <a:bodyPr/>
        <a:lstStyle/>
        <a:p>
          <a:endParaRPr lang="en-US"/>
        </a:p>
      </dgm:t>
    </dgm:pt>
    <dgm:pt modelId="{13D6027B-5613-47CF-A009-9CC16B4E43C5}" type="pres">
      <dgm:prSet presAssocID="{11A4C72F-B46C-4B5E-A3BB-38D59451C7EF}" presName="node" presStyleLbl="alignAccFollowNode1" presStyleIdx="3" presStyleCnt="6">
        <dgm:presLayoutVars>
          <dgm:bulletEnabled val="1"/>
        </dgm:presLayoutVars>
      </dgm:prSet>
      <dgm:spPr/>
      <dgm:t>
        <a:bodyPr/>
        <a:lstStyle/>
        <a:p>
          <a:endParaRPr lang="en-US"/>
        </a:p>
      </dgm:t>
    </dgm:pt>
    <dgm:pt modelId="{A1D7F4ED-6655-42D5-9EF6-8E4A6ACEF995}" type="pres">
      <dgm:prSet presAssocID="{2C239318-F688-4FEF-B490-30759531B5FE}" presName="vSp" presStyleCnt="0"/>
      <dgm:spPr/>
      <dgm:t>
        <a:bodyPr/>
        <a:lstStyle/>
        <a:p>
          <a:endParaRPr lang="en-US"/>
        </a:p>
      </dgm:t>
    </dgm:pt>
    <dgm:pt modelId="{F1D57F36-AB61-4EA6-A8D5-0719F9FCBCF1}" type="pres">
      <dgm:prSet presAssocID="{4C9ED69A-0546-44A0-A0D8-86E20FCC26C2}" presName="horFlow" presStyleCnt="0"/>
      <dgm:spPr/>
      <dgm:t>
        <a:bodyPr/>
        <a:lstStyle/>
        <a:p>
          <a:endParaRPr lang="en-US"/>
        </a:p>
      </dgm:t>
    </dgm:pt>
    <dgm:pt modelId="{A492E14F-76C6-4603-BA94-8B446760E46F}" type="pres">
      <dgm:prSet presAssocID="{4C9ED69A-0546-44A0-A0D8-86E20FCC26C2}" presName="bigChev" presStyleLbl="node1" presStyleIdx="2" presStyleCnt="3" custScaleX="66140"/>
      <dgm:spPr/>
      <dgm:t>
        <a:bodyPr/>
        <a:lstStyle/>
        <a:p>
          <a:endParaRPr lang="en-US"/>
        </a:p>
      </dgm:t>
    </dgm:pt>
    <dgm:pt modelId="{8FCBC3DE-DA5D-404F-95AE-A539733FFC4A}" type="pres">
      <dgm:prSet presAssocID="{BCA0DD98-7632-42DA-AA6B-6A78C452EDCA}" presName="parTrans" presStyleCnt="0"/>
      <dgm:spPr/>
      <dgm:t>
        <a:bodyPr/>
        <a:lstStyle/>
        <a:p>
          <a:endParaRPr lang="en-US"/>
        </a:p>
      </dgm:t>
    </dgm:pt>
    <dgm:pt modelId="{AACE3A1D-5830-4577-854B-C88D4AA232F8}" type="pres">
      <dgm:prSet presAssocID="{24DFB9AD-4861-4D39-8FB9-1F3118998314}" presName="node" presStyleLbl="alignAccFollowNode1" presStyleIdx="4" presStyleCnt="6" custScaleX="133497">
        <dgm:presLayoutVars>
          <dgm:bulletEnabled val="1"/>
        </dgm:presLayoutVars>
      </dgm:prSet>
      <dgm:spPr/>
      <dgm:t>
        <a:bodyPr/>
        <a:lstStyle/>
        <a:p>
          <a:endParaRPr lang="en-US"/>
        </a:p>
      </dgm:t>
    </dgm:pt>
    <dgm:pt modelId="{D3E37E95-88FC-4A85-8130-EC78463CA1A7}" type="pres">
      <dgm:prSet presAssocID="{BFA7D5A9-1A3C-4A13-91BB-A72D8F5997DA}" presName="sibTrans" presStyleCnt="0"/>
      <dgm:spPr/>
      <dgm:t>
        <a:bodyPr/>
        <a:lstStyle/>
        <a:p>
          <a:endParaRPr lang="en-US"/>
        </a:p>
      </dgm:t>
    </dgm:pt>
    <dgm:pt modelId="{97723901-E7BA-4A91-8947-914A09EDE1CD}" type="pres">
      <dgm:prSet presAssocID="{1C931C06-B796-4C72-9AF2-31A8D1CF2405}" presName="node" presStyleLbl="alignAccFollowNode1" presStyleIdx="5" presStyleCnt="6">
        <dgm:presLayoutVars>
          <dgm:bulletEnabled val="1"/>
        </dgm:presLayoutVars>
      </dgm:prSet>
      <dgm:spPr/>
      <dgm:t>
        <a:bodyPr/>
        <a:lstStyle/>
        <a:p>
          <a:endParaRPr lang="en-US"/>
        </a:p>
      </dgm:t>
    </dgm:pt>
  </dgm:ptLst>
  <dgm:cxnLst>
    <dgm:cxn modelId="{5833EAC4-F2F2-47DC-B5BE-4BC89D195261}" srcId="{812F8456-A477-4467-A12C-ECF1F333853C}" destId="{5AB783B2-C98D-4FFC-AD51-015EB1AF0F68}" srcOrd="0" destOrd="0" parTransId="{B2D76D87-4BB5-4981-8D42-15386300086E}" sibTransId="{3196EA39-78AD-437E-85CB-7536EFA5C1EC}"/>
    <dgm:cxn modelId="{6B1AB24F-8DBC-4005-A66D-F3A428F4D726}" srcId="{2C239318-F688-4FEF-B490-30759531B5FE}" destId="{366557F7-AE83-4429-B65E-E6FBCA5B807D}" srcOrd="0" destOrd="0" parTransId="{D0E0C5DF-0FD4-4CCC-A6AB-932145765FF7}" sibTransId="{245A8024-4728-4638-8F39-BE70EE0639AD}"/>
    <dgm:cxn modelId="{59F0B678-66D1-4F3F-AA09-2AED97D57845}" type="presOf" srcId="{11A4C72F-B46C-4B5E-A3BB-38D59451C7EF}" destId="{13D6027B-5613-47CF-A009-9CC16B4E43C5}" srcOrd="0" destOrd="0" presId="urn:microsoft.com/office/officeart/2005/8/layout/lProcess3"/>
    <dgm:cxn modelId="{C17690A0-FE63-4E57-B850-B9CBA9C114CC}" type="presOf" srcId="{4C9ED69A-0546-44A0-A0D8-86E20FCC26C2}" destId="{A492E14F-76C6-4603-BA94-8B446760E46F}" srcOrd="0" destOrd="0" presId="urn:microsoft.com/office/officeart/2005/8/layout/lProcess3"/>
    <dgm:cxn modelId="{9468B6C3-F3CC-4CD2-9B19-D5BBB98ECDB0}" type="presOf" srcId="{812F8456-A477-4467-A12C-ECF1F333853C}" destId="{FEE240FA-02D5-4767-8EF8-B5BF700368A4}" srcOrd="0" destOrd="0" presId="urn:microsoft.com/office/officeart/2005/8/layout/lProcess3"/>
    <dgm:cxn modelId="{BA0C0A5D-F743-4ABF-B646-1624BB74230A}" srcId="{812F8456-A477-4467-A12C-ECF1F333853C}" destId="{6529ECBD-22EA-4608-91E0-CF5A70A05C31}" srcOrd="1" destOrd="0" parTransId="{274E66F9-A6DB-4CFF-9034-AE1324AB873B}" sibTransId="{37F46555-6D5B-4E83-8B7A-250EFB8071FD}"/>
    <dgm:cxn modelId="{500F24EB-60E8-4861-944D-52BF48D29DF0}" type="presOf" srcId="{0DD522CD-7FF3-4A71-B51B-17617BD8C4F3}" destId="{F3EFF950-242E-42D2-B3E2-5C2CC46E628B}" srcOrd="0" destOrd="0" presId="urn:microsoft.com/office/officeart/2005/8/layout/lProcess3"/>
    <dgm:cxn modelId="{146ECC94-22E4-4669-8A11-B8C8E4F319D6}" srcId="{0DD522CD-7FF3-4A71-B51B-17617BD8C4F3}" destId="{4C9ED69A-0546-44A0-A0D8-86E20FCC26C2}" srcOrd="2" destOrd="0" parTransId="{C57D39A1-13A7-4172-8406-3142AD023F2E}" sibTransId="{7EB35DE1-A780-434E-8DB3-92A580C0B038}"/>
    <dgm:cxn modelId="{39EF9C5B-B43B-4C9B-A99A-0F435C5E1646}" srcId="{4C9ED69A-0546-44A0-A0D8-86E20FCC26C2}" destId="{1C931C06-B796-4C72-9AF2-31A8D1CF2405}" srcOrd="1" destOrd="0" parTransId="{6F0FD055-8185-4C3C-BD1A-FDF64C46B087}" sibTransId="{CCBFD038-F5FA-42FC-A7F5-C16BAC5EB8F4}"/>
    <dgm:cxn modelId="{E4D7EC57-EF72-40AB-872A-4C99D983B231}" type="presOf" srcId="{5AB783B2-C98D-4FFC-AD51-015EB1AF0F68}" destId="{CB745C8C-5564-4C6E-BF13-A75F869F50DF}" srcOrd="0" destOrd="0" presId="urn:microsoft.com/office/officeart/2005/8/layout/lProcess3"/>
    <dgm:cxn modelId="{635CF324-AE8C-4B1C-A4BA-5E4ACCF4A886}" srcId="{0DD522CD-7FF3-4A71-B51B-17617BD8C4F3}" destId="{2C239318-F688-4FEF-B490-30759531B5FE}" srcOrd="1" destOrd="0" parTransId="{5FCCB5B4-819C-490E-BB62-656571EA6B76}" sibTransId="{78A9725F-27AB-4E90-B575-9872E4ACAC63}"/>
    <dgm:cxn modelId="{226D203B-64BF-4F1C-9D54-9DB0CAF50750}" srcId="{2C239318-F688-4FEF-B490-30759531B5FE}" destId="{11A4C72F-B46C-4B5E-A3BB-38D59451C7EF}" srcOrd="1" destOrd="0" parTransId="{0FFC7DAE-55CD-4B08-A2CB-7357D4438941}" sibTransId="{8482A4B4-04EE-490F-8C81-138AAA232AB8}"/>
    <dgm:cxn modelId="{DF6BA684-A3CA-4A95-8923-8568898E8F9A}" type="presOf" srcId="{366557F7-AE83-4429-B65E-E6FBCA5B807D}" destId="{FF30ECFB-1F8A-434B-AAB5-99D58732403D}" srcOrd="0" destOrd="0" presId="urn:microsoft.com/office/officeart/2005/8/layout/lProcess3"/>
    <dgm:cxn modelId="{A63D1455-E400-4944-8042-9F8DC5F7A87F}" type="presOf" srcId="{6529ECBD-22EA-4608-91E0-CF5A70A05C31}" destId="{41DA6AF0-DB2D-44FE-B775-103EACAD6EA7}" srcOrd="0" destOrd="0" presId="urn:microsoft.com/office/officeart/2005/8/layout/lProcess3"/>
    <dgm:cxn modelId="{92DE275D-8B74-4FE6-A0FD-A1E6A82A6F77}" srcId="{0DD522CD-7FF3-4A71-B51B-17617BD8C4F3}" destId="{812F8456-A477-4467-A12C-ECF1F333853C}" srcOrd="0" destOrd="0" parTransId="{1567377B-72FA-4D9A-B182-41BDAB8F2CD7}" sibTransId="{50BBEDB7-BCC6-4E14-B1EF-34EBC568ED5A}"/>
    <dgm:cxn modelId="{C7DD1FF7-01FF-4FAA-9CB5-1175E7F3C3FE}" srcId="{4C9ED69A-0546-44A0-A0D8-86E20FCC26C2}" destId="{24DFB9AD-4861-4D39-8FB9-1F3118998314}" srcOrd="0" destOrd="0" parTransId="{BCA0DD98-7632-42DA-AA6B-6A78C452EDCA}" sibTransId="{BFA7D5A9-1A3C-4A13-91BB-A72D8F5997DA}"/>
    <dgm:cxn modelId="{2293B1CD-854D-4033-B5F2-C40EE0874811}" type="presOf" srcId="{1C931C06-B796-4C72-9AF2-31A8D1CF2405}" destId="{97723901-E7BA-4A91-8947-914A09EDE1CD}" srcOrd="0" destOrd="0" presId="urn:microsoft.com/office/officeart/2005/8/layout/lProcess3"/>
    <dgm:cxn modelId="{051120F7-8B1E-44B7-82D1-2A7B1B195006}" type="presOf" srcId="{2C239318-F688-4FEF-B490-30759531B5FE}" destId="{CC5BDC9C-D19B-4133-94BA-31F6BC81745D}" srcOrd="0" destOrd="0" presId="urn:microsoft.com/office/officeart/2005/8/layout/lProcess3"/>
    <dgm:cxn modelId="{198B2BF5-77EF-4FB3-85BA-CAC5E7E18A02}" type="presOf" srcId="{24DFB9AD-4861-4D39-8FB9-1F3118998314}" destId="{AACE3A1D-5830-4577-854B-C88D4AA232F8}" srcOrd="0" destOrd="0" presId="urn:microsoft.com/office/officeart/2005/8/layout/lProcess3"/>
    <dgm:cxn modelId="{049FF1D0-ED17-44FF-82EA-9AFCA2088BD9}" type="presParOf" srcId="{F3EFF950-242E-42D2-B3E2-5C2CC46E628B}" destId="{622F25BD-A733-4C66-8023-09E9FFB7E37F}" srcOrd="0" destOrd="0" presId="urn:microsoft.com/office/officeart/2005/8/layout/lProcess3"/>
    <dgm:cxn modelId="{545A9324-C4BB-474C-BBA7-365432970CA6}" type="presParOf" srcId="{622F25BD-A733-4C66-8023-09E9FFB7E37F}" destId="{FEE240FA-02D5-4767-8EF8-B5BF700368A4}" srcOrd="0" destOrd="0" presId="urn:microsoft.com/office/officeart/2005/8/layout/lProcess3"/>
    <dgm:cxn modelId="{93F04A83-87BA-4A52-AA4C-6DFE7A084C39}" type="presParOf" srcId="{622F25BD-A733-4C66-8023-09E9FFB7E37F}" destId="{7CACB8CC-4AC1-4D67-A2E7-4285A044BD74}" srcOrd="1" destOrd="0" presId="urn:microsoft.com/office/officeart/2005/8/layout/lProcess3"/>
    <dgm:cxn modelId="{5031A949-4655-49E5-B65D-2939D05C1BFB}" type="presParOf" srcId="{622F25BD-A733-4C66-8023-09E9FFB7E37F}" destId="{CB745C8C-5564-4C6E-BF13-A75F869F50DF}" srcOrd="2" destOrd="0" presId="urn:microsoft.com/office/officeart/2005/8/layout/lProcess3"/>
    <dgm:cxn modelId="{E8130D0E-7F9B-465A-8CCC-D557109611C4}" type="presParOf" srcId="{622F25BD-A733-4C66-8023-09E9FFB7E37F}" destId="{D8F6C90D-1657-4F92-8413-DA47713499BB}" srcOrd="3" destOrd="0" presId="urn:microsoft.com/office/officeart/2005/8/layout/lProcess3"/>
    <dgm:cxn modelId="{C10004D7-7938-4CB9-B4B7-3105FFC62282}" type="presParOf" srcId="{622F25BD-A733-4C66-8023-09E9FFB7E37F}" destId="{41DA6AF0-DB2D-44FE-B775-103EACAD6EA7}" srcOrd="4" destOrd="0" presId="urn:microsoft.com/office/officeart/2005/8/layout/lProcess3"/>
    <dgm:cxn modelId="{1E068D7D-BE4C-417E-9F2A-9167EB2F179C}" type="presParOf" srcId="{F3EFF950-242E-42D2-B3E2-5C2CC46E628B}" destId="{D6EDBA71-768E-4252-B555-E0462C4D7859}" srcOrd="1" destOrd="0" presId="urn:microsoft.com/office/officeart/2005/8/layout/lProcess3"/>
    <dgm:cxn modelId="{4985D68F-B785-4679-93B8-A316D17EEB18}" type="presParOf" srcId="{F3EFF950-242E-42D2-B3E2-5C2CC46E628B}" destId="{64C6B23A-130F-402E-8595-878BC9F38C91}" srcOrd="2" destOrd="0" presId="urn:microsoft.com/office/officeart/2005/8/layout/lProcess3"/>
    <dgm:cxn modelId="{9A52789E-4475-4DC0-82E8-241AB9314643}" type="presParOf" srcId="{64C6B23A-130F-402E-8595-878BC9F38C91}" destId="{CC5BDC9C-D19B-4133-94BA-31F6BC81745D}" srcOrd="0" destOrd="0" presId="urn:microsoft.com/office/officeart/2005/8/layout/lProcess3"/>
    <dgm:cxn modelId="{E192DF62-91E2-42FB-93AB-3B6C773353D0}" type="presParOf" srcId="{64C6B23A-130F-402E-8595-878BC9F38C91}" destId="{03699812-3EFB-4818-A33C-A5DD8B1DDBAF}" srcOrd="1" destOrd="0" presId="urn:microsoft.com/office/officeart/2005/8/layout/lProcess3"/>
    <dgm:cxn modelId="{9B3F369C-F656-4078-ADEB-76879DB0BF44}" type="presParOf" srcId="{64C6B23A-130F-402E-8595-878BC9F38C91}" destId="{FF30ECFB-1F8A-434B-AAB5-99D58732403D}" srcOrd="2" destOrd="0" presId="urn:microsoft.com/office/officeart/2005/8/layout/lProcess3"/>
    <dgm:cxn modelId="{2959F6F9-C0AE-4FB9-94EA-2FF715608821}" type="presParOf" srcId="{64C6B23A-130F-402E-8595-878BC9F38C91}" destId="{524B9D83-3D19-4E34-B736-52195910B037}" srcOrd="3" destOrd="0" presId="urn:microsoft.com/office/officeart/2005/8/layout/lProcess3"/>
    <dgm:cxn modelId="{9E79C083-2BB4-4D9F-8DCF-F2F5F80A0F38}" type="presParOf" srcId="{64C6B23A-130F-402E-8595-878BC9F38C91}" destId="{13D6027B-5613-47CF-A009-9CC16B4E43C5}" srcOrd="4" destOrd="0" presId="urn:microsoft.com/office/officeart/2005/8/layout/lProcess3"/>
    <dgm:cxn modelId="{41469C58-B19F-448B-86B5-55C98ABC4367}" type="presParOf" srcId="{F3EFF950-242E-42D2-B3E2-5C2CC46E628B}" destId="{A1D7F4ED-6655-42D5-9EF6-8E4A6ACEF995}" srcOrd="3" destOrd="0" presId="urn:microsoft.com/office/officeart/2005/8/layout/lProcess3"/>
    <dgm:cxn modelId="{878AC39F-88A4-4672-AED4-6432A6AC18E6}" type="presParOf" srcId="{F3EFF950-242E-42D2-B3E2-5C2CC46E628B}" destId="{F1D57F36-AB61-4EA6-A8D5-0719F9FCBCF1}" srcOrd="4" destOrd="0" presId="urn:microsoft.com/office/officeart/2005/8/layout/lProcess3"/>
    <dgm:cxn modelId="{18C2F258-03CF-4B86-8979-31733A015D59}" type="presParOf" srcId="{F1D57F36-AB61-4EA6-A8D5-0719F9FCBCF1}" destId="{A492E14F-76C6-4603-BA94-8B446760E46F}" srcOrd="0" destOrd="0" presId="urn:microsoft.com/office/officeart/2005/8/layout/lProcess3"/>
    <dgm:cxn modelId="{1D6D5FB7-415E-4FD7-9AA8-F4DCCF8BA5CD}" type="presParOf" srcId="{F1D57F36-AB61-4EA6-A8D5-0719F9FCBCF1}" destId="{8FCBC3DE-DA5D-404F-95AE-A539733FFC4A}" srcOrd="1" destOrd="0" presId="urn:microsoft.com/office/officeart/2005/8/layout/lProcess3"/>
    <dgm:cxn modelId="{7B96ADE3-2BA9-4214-B9FD-8A48F5983C9B}" type="presParOf" srcId="{F1D57F36-AB61-4EA6-A8D5-0719F9FCBCF1}" destId="{AACE3A1D-5830-4577-854B-C88D4AA232F8}" srcOrd="2" destOrd="0" presId="urn:microsoft.com/office/officeart/2005/8/layout/lProcess3"/>
    <dgm:cxn modelId="{07C61C34-6200-431B-8AD7-525569AF83F3}" type="presParOf" srcId="{F1D57F36-AB61-4EA6-A8D5-0719F9FCBCF1}" destId="{D3E37E95-88FC-4A85-8130-EC78463CA1A7}" srcOrd="3" destOrd="0" presId="urn:microsoft.com/office/officeart/2005/8/layout/lProcess3"/>
    <dgm:cxn modelId="{6C1C74F7-DAB7-495B-8534-1E11CC6B281D}" type="presParOf" srcId="{F1D57F36-AB61-4EA6-A8D5-0719F9FCBCF1}" destId="{97723901-E7BA-4A91-8947-914A09EDE1CD}" srcOrd="4" destOrd="0" presId="urn:microsoft.com/office/officeart/2005/8/layout/l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0E4E55-13F5-4767-B9CA-AB07BBA48BDE}" type="doc">
      <dgm:prSet loTypeId="urn:microsoft.com/office/officeart/2005/8/layout/hierarchy4" loCatId="list" qsTypeId="urn:microsoft.com/office/officeart/2005/8/quickstyle/simple1" qsCatId="simple" csTypeId="urn:microsoft.com/office/officeart/2005/8/colors/colorful1" csCatId="colorful" phldr="1"/>
      <dgm:spPr/>
      <dgm:t>
        <a:bodyPr/>
        <a:lstStyle/>
        <a:p>
          <a:endParaRPr lang="en-US"/>
        </a:p>
      </dgm:t>
    </dgm:pt>
    <dgm:pt modelId="{44099D27-C9BE-4EBF-91EB-A2FBB2E7EE1A}">
      <dgm:prSet phldrT="[Text]"/>
      <dgm:spPr/>
      <dgm:t>
        <a:bodyPr/>
        <a:lstStyle/>
        <a:p>
          <a:r>
            <a:rPr lang="en-US" dirty="0" smtClean="0">
              <a:latin typeface="Calibri" panose="020F0502020204030204" pitchFamily="34" charset="0"/>
              <a:cs typeface="Calibri" panose="020F0502020204030204" pitchFamily="34" charset="0"/>
            </a:rPr>
            <a:t>The lack of consistent access to enough food for an active, healthy life. </a:t>
          </a:r>
          <a:endParaRPr lang="en-US" dirty="0">
            <a:latin typeface="Calibri" panose="020F0502020204030204" pitchFamily="34" charset="0"/>
            <a:cs typeface="Calibri" panose="020F0502020204030204" pitchFamily="34" charset="0"/>
          </a:endParaRPr>
        </a:p>
      </dgm:t>
    </dgm:pt>
    <dgm:pt modelId="{ADA30888-371A-4833-9656-5168B24A3A4B}" type="parTrans" cxnId="{0FAE6BF1-1A5B-4FF0-ABA8-3072DAA52B6E}">
      <dgm:prSet/>
      <dgm:spPr/>
      <dgm:t>
        <a:bodyPr/>
        <a:lstStyle/>
        <a:p>
          <a:endParaRPr lang="en-US"/>
        </a:p>
      </dgm:t>
    </dgm:pt>
    <dgm:pt modelId="{E90ADE3F-A2FB-4A82-900C-10417B940893}" type="sibTrans" cxnId="{0FAE6BF1-1A5B-4FF0-ABA8-3072DAA52B6E}">
      <dgm:prSet/>
      <dgm:spPr/>
      <dgm:t>
        <a:bodyPr/>
        <a:lstStyle/>
        <a:p>
          <a:endParaRPr lang="en-US"/>
        </a:p>
      </dgm:t>
    </dgm:pt>
    <dgm:pt modelId="{F6B8EDB7-CB6B-422C-9710-2706DE5FAC30}">
      <dgm:prSet phldrT="[Text]"/>
      <dgm:spPr/>
      <dgm:t>
        <a:bodyPr/>
        <a:lstStyle/>
        <a:p>
          <a:r>
            <a:rPr lang="en-US" dirty="0" smtClean="0">
              <a:latin typeface="Calibri" panose="020F0502020204030204" pitchFamily="34" charset="0"/>
              <a:cs typeface="Calibri" panose="020F0502020204030204" pitchFamily="34" charset="0"/>
            </a:rPr>
            <a:t>Household-level economic and social condition of limited or uncertain access to adequate nutritious food.</a:t>
          </a:r>
          <a:endParaRPr lang="en-US" dirty="0">
            <a:latin typeface="Calibri" panose="020F0502020204030204" pitchFamily="34" charset="0"/>
            <a:cs typeface="Calibri" panose="020F0502020204030204" pitchFamily="34" charset="0"/>
          </a:endParaRPr>
        </a:p>
      </dgm:t>
    </dgm:pt>
    <dgm:pt modelId="{74B7A46D-AFE5-467F-832D-25F53CAB5EC6}" type="parTrans" cxnId="{1B31C579-F451-4FA4-A8FE-D3B686DBE3F0}">
      <dgm:prSet/>
      <dgm:spPr/>
      <dgm:t>
        <a:bodyPr/>
        <a:lstStyle/>
        <a:p>
          <a:endParaRPr lang="en-US"/>
        </a:p>
      </dgm:t>
    </dgm:pt>
    <dgm:pt modelId="{1BB40ED5-0764-4A1E-83BB-6E8E284F047D}" type="sibTrans" cxnId="{1B31C579-F451-4FA4-A8FE-D3B686DBE3F0}">
      <dgm:prSet/>
      <dgm:spPr/>
      <dgm:t>
        <a:bodyPr/>
        <a:lstStyle/>
        <a:p>
          <a:endParaRPr lang="en-US"/>
        </a:p>
      </dgm:t>
    </dgm:pt>
    <dgm:pt modelId="{23DB985D-EA57-496E-9B33-6A135729EF34}">
      <dgm:prSet phldrT="[Text]"/>
      <dgm:spPr/>
      <dgm:t>
        <a:bodyPr/>
        <a:lstStyle/>
        <a:p>
          <a:r>
            <a:rPr lang="en-US" dirty="0" smtClean="0">
              <a:latin typeface="Calibri" panose="020F0502020204030204" pitchFamily="34" charset="0"/>
              <a:cs typeface="Calibri" panose="020F0502020204030204" pitchFamily="34" charset="0"/>
            </a:rPr>
            <a:t>Food insecurity is often invisible and hidden.</a:t>
          </a:r>
          <a:endParaRPr lang="en-US" dirty="0">
            <a:latin typeface="Calibri" panose="020F0502020204030204" pitchFamily="34" charset="0"/>
            <a:cs typeface="Calibri" panose="020F0502020204030204" pitchFamily="34" charset="0"/>
          </a:endParaRPr>
        </a:p>
      </dgm:t>
    </dgm:pt>
    <dgm:pt modelId="{ADF120B2-8B56-4099-995E-25613E7604D3}" type="parTrans" cxnId="{FB33EE44-F189-4A68-8193-B3E479F4D3A2}">
      <dgm:prSet/>
      <dgm:spPr/>
      <dgm:t>
        <a:bodyPr/>
        <a:lstStyle/>
        <a:p>
          <a:endParaRPr lang="en-US"/>
        </a:p>
      </dgm:t>
    </dgm:pt>
    <dgm:pt modelId="{698BFF9C-952E-48BA-98DD-6EE3C17DD304}" type="sibTrans" cxnId="{FB33EE44-F189-4A68-8193-B3E479F4D3A2}">
      <dgm:prSet/>
      <dgm:spPr/>
      <dgm:t>
        <a:bodyPr/>
        <a:lstStyle/>
        <a:p>
          <a:endParaRPr lang="en-US"/>
        </a:p>
      </dgm:t>
    </dgm:pt>
    <dgm:pt modelId="{E3E6C6E9-D6EB-4F0B-B56E-079D50425A1B}">
      <dgm:prSet phldrT="[Text]"/>
      <dgm:spPr/>
      <dgm:t>
        <a:bodyPr/>
        <a:lstStyle/>
        <a:p>
          <a:r>
            <a:rPr lang="en-US" dirty="0" smtClean="0">
              <a:latin typeface="Calibri" panose="020F0502020204030204" pitchFamily="34" charset="0"/>
              <a:cs typeface="Calibri" panose="020F0502020204030204" pitchFamily="34" charset="0"/>
            </a:rPr>
            <a:t>There is no single face of food insecurity. </a:t>
          </a:r>
          <a:endParaRPr lang="en-US" dirty="0">
            <a:latin typeface="Calibri" panose="020F0502020204030204" pitchFamily="34" charset="0"/>
            <a:cs typeface="Calibri" panose="020F0502020204030204" pitchFamily="34" charset="0"/>
          </a:endParaRPr>
        </a:p>
      </dgm:t>
    </dgm:pt>
    <dgm:pt modelId="{C4A87811-BFB2-4C0A-BA2D-4AB2A5051881}" type="parTrans" cxnId="{B69DAF33-290E-4931-90A8-0368D700A049}">
      <dgm:prSet/>
      <dgm:spPr/>
      <dgm:t>
        <a:bodyPr/>
        <a:lstStyle/>
        <a:p>
          <a:endParaRPr lang="en-US"/>
        </a:p>
      </dgm:t>
    </dgm:pt>
    <dgm:pt modelId="{32D0F1A8-8BDF-4D8B-9EBE-FEA2FBE63BB2}" type="sibTrans" cxnId="{B69DAF33-290E-4931-90A8-0368D700A049}">
      <dgm:prSet/>
      <dgm:spPr/>
      <dgm:t>
        <a:bodyPr/>
        <a:lstStyle/>
        <a:p>
          <a:endParaRPr lang="en-US"/>
        </a:p>
      </dgm:t>
    </dgm:pt>
    <dgm:pt modelId="{D62C3720-1B9A-4313-AADF-DB7D03ADAB5D}">
      <dgm:prSet phldrT="[Text]"/>
      <dgm:spPr/>
      <dgm:t>
        <a:bodyPr/>
        <a:lstStyle/>
        <a:p>
          <a:r>
            <a:rPr lang="en-US" dirty="0" smtClean="0">
              <a:latin typeface="Calibri" panose="020F0502020204030204" pitchFamily="34" charset="0"/>
              <a:cs typeface="Calibri" panose="020F0502020204030204" pitchFamily="34" charset="0"/>
            </a:rPr>
            <a:t>1 in 8 U.S. households were food insecure in 2017. </a:t>
          </a:r>
          <a:endParaRPr lang="en-US" dirty="0">
            <a:latin typeface="Calibri" panose="020F0502020204030204" pitchFamily="34" charset="0"/>
            <a:cs typeface="Calibri" panose="020F0502020204030204" pitchFamily="34" charset="0"/>
          </a:endParaRPr>
        </a:p>
      </dgm:t>
    </dgm:pt>
    <dgm:pt modelId="{B13DF205-EB69-46E3-8E7A-80007A3E3175}" type="parTrans" cxnId="{E7CE16F5-CB98-4BE0-BC4C-D1F719FC1F66}">
      <dgm:prSet/>
      <dgm:spPr/>
      <dgm:t>
        <a:bodyPr/>
        <a:lstStyle/>
        <a:p>
          <a:endParaRPr lang="en-US"/>
        </a:p>
      </dgm:t>
    </dgm:pt>
    <dgm:pt modelId="{80B58004-B1A2-4573-BE3E-EC446C4681CD}" type="sibTrans" cxnId="{E7CE16F5-CB98-4BE0-BC4C-D1F719FC1F66}">
      <dgm:prSet/>
      <dgm:spPr/>
      <dgm:t>
        <a:bodyPr/>
        <a:lstStyle/>
        <a:p>
          <a:endParaRPr lang="en-US"/>
        </a:p>
      </dgm:t>
    </dgm:pt>
    <dgm:pt modelId="{5FA54EAE-3850-48AD-B053-2EEB7CBA675C}">
      <dgm:prSet phldrT="[Text]"/>
      <dgm:spPr/>
      <dgm:t>
        <a:bodyPr/>
        <a:lstStyle/>
        <a:p>
          <a:pPr lvl="0" defTabSz="666750">
            <a:lnSpc>
              <a:spcPct val="90000"/>
            </a:lnSpc>
            <a:spcBef>
              <a:spcPct val="0"/>
            </a:spcBef>
            <a:spcAft>
              <a:spcPct val="35000"/>
            </a:spcAft>
          </a:pPr>
          <a:r>
            <a:rPr lang="en-US" dirty="0" smtClean="0">
              <a:latin typeface="Calibri" panose="020F0502020204030204" pitchFamily="34" charset="0"/>
              <a:cs typeface="Calibri" panose="020F0502020204030204" pitchFamily="34" charset="0"/>
            </a:rPr>
            <a:t>Food insecurity affects ALL communities in the U.S.</a:t>
          </a:r>
          <a:endParaRPr lang="en-US" dirty="0">
            <a:latin typeface="Calibri" panose="020F0502020204030204" pitchFamily="34" charset="0"/>
            <a:cs typeface="Calibri" panose="020F0502020204030204" pitchFamily="34" charset="0"/>
          </a:endParaRPr>
        </a:p>
      </dgm:t>
    </dgm:pt>
    <dgm:pt modelId="{22ABF2F8-2687-49C6-8749-8978FB78258F}" type="parTrans" cxnId="{11ABCC47-A4FE-4BEE-9A70-F69F21D59B26}">
      <dgm:prSet/>
      <dgm:spPr/>
      <dgm:t>
        <a:bodyPr/>
        <a:lstStyle/>
        <a:p>
          <a:endParaRPr lang="en-US"/>
        </a:p>
      </dgm:t>
    </dgm:pt>
    <dgm:pt modelId="{1CDF9176-BA24-477F-9032-18382EAD02C4}" type="sibTrans" cxnId="{11ABCC47-A4FE-4BEE-9A70-F69F21D59B26}">
      <dgm:prSet/>
      <dgm:spPr/>
      <dgm:t>
        <a:bodyPr/>
        <a:lstStyle/>
        <a:p>
          <a:endParaRPr lang="en-US"/>
        </a:p>
      </dgm:t>
    </dgm:pt>
    <dgm:pt modelId="{0460DB26-D6D2-4719-9BC8-AF4A94ABBAF4}" type="pres">
      <dgm:prSet presAssocID="{8D0E4E55-13F5-4767-B9CA-AB07BBA48BDE}" presName="Name0" presStyleCnt="0">
        <dgm:presLayoutVars>
          <dgm:chPref val="1"/>
          <dgm:dir/>
          <dgm:animOne val="branch"/>
          <dgm:animLvl val="lvl"/>
          <dgm:resizeHandles/>
        </dgm:presLayoutVars>
      </dgm:prSet>
      <dgm:spPr/>
      <dgm:t>
        <a:bodyPr/>
        <a:lstStyle/>
        <a:p>
          <a:endParaRPr lang="en-US"/>
        </a:p>
      </dgm:t>
    </dgm:pt>
    <dgm:pt modelId="{6D6964E4-F4CA-4716-87DC-BA7EB011D519}" type="pres">
      <dgm:prSet presAssocID="{44099D27-C9BE-4EBF-91EB-A2FBB2E7EE1A}" presName="vertOne" presStyleCnt="0"/>
      <dgm:spPr/>
    </dgm:pt>
    <dgm:pt modelId="{0BC7DBA8-7DC0-4C4C-8476-4464A93809E2}" type="pres">
      <dgm:prSet presAssocID="{44099D27-C9BE-4EBF-91EB-A2FBB2E7EE1A}" presName="txOne" presStyleLbl="node0" presStyleIdx="0" presStyleCnt="1">
        <dgm:presLayoutVars>
          <dgm:chPref val="3"/>
        </dgm:presLayoutVars>
      </dgm:prSet>
      <dgm:spPr/>
      <dgm:t>
        <a:bodyPr/>
        <a:lstStyle/>
        <a:p>
          <a:endParaRPr lang="en-US"/>
        </a:p>
      </dgm:t>
    </dgm:pt>
    <dgm:pt modelId="{8D0E7018-D3E2-45A7-B399-685E73E2CD86}" type="pres">
      <dgm:prSet presAssocID="{44099D27-C9BE-4EBF-91EB-A2FBB2E7EE1A}" presName="parTransOne" presStyleCnt="0"/>
      <dgm:spPr/>
    </dgm:pt>
    <dgm:pt modelId="{BC882EC0-8CCE-492E-94EB-42590E7FF65F}" type="pres">
      <dgm:prSet presAssocID="{44099D27-C9BE-4EBF-91EB-A2FBB2E7EE1A}" presName="horzOne" presStyleCnt="0"/>
      <dgm:spPr/>
    </dgm:pt>
    <dgm:pt modelId="{5434E977-4BC6-464E-9AB2-3DCC71C76FD9}" type="pres">
      <dgm:prSet presAssocID="{F6B8EDB7-CB6B-422C-9710-2706DE5FAC30}" presName="vertTwo" presStyleCnt="0"/>
      <dgm:spPr/>
    </dgm:pt>
    <dgm:pt modelId="{561BED27-FEC3-4B52-A444-40B9C2436F8A}" type="pres">
      <dgm:prSet presAssocID="{F6B8EDB7-CB6B-422C-9710-2706DE5FAC30}" presName="txTwo" presStyleLbl="node2" presStyleIdx="0" presStyleCnt="2">
        <dgm:presLayoutVars>
          <dgm:chPref val="3"/>
        </dgm:presLayoutVars>
      </dgm:prSet>
      <dgm:spPr/>
      <dgm:t>
        <a:bodyPr/>
        <a:lstStyle/>
        <a:p>
          <a:endParaRPr lang="en-US"/>
        </a:p>
      </dgm:t>
    </dgm:pt>
    <dgm:pt modelId="{6B390477-8324-489B-B927-2E5EFBACEEFE}" type="pres">
      <dgm:prSet presAssocID="{F6B8EDB7-CB6B-422C-9710-2706DE5FAC30}" presName="parTransTwo" presStyleCnt="0"/>
      <dgm:spPr/>
    </dgm:pt>
    <dgm:pt modelId="{82C294B9-C4F1-4FAB-9E5D-0FAB6A5CD63E}" type="pres">
      <dgm:prSet presAssocID="{F6B8EDB7-CB6B-422C-9710-2706DE5FAC30}" presName="horzTwo" presStyleCnt="0"/>
      <dgm:spPr/>
    </dgm:pt>
    <dgm:pt modelId="{692D9E65-4E03-4C22-B426-F4E8F5AAA0D7}" type="pres">
      <dgm:prSet presAssocID="{23DB985D-EA57-496E-9B33-6A135729EF34}" presName="vertThree" presStyleCnt="0"/>
      <dgm:spPr/>
    </dgm:pt>
    <dgm:pt modelId="{FBF44B09-EE39-426C-8775-E9C6EBF6CD42}" type="pres">
      <dgm:prSet presAssocID="{23DB985D-EA57-496E-9B33-6A135729EF34}" presName="txThree" presStyleLbl="node3" presStyleIdx="0" presStyleCnt="3" custLinFactNeighborX="-3072">
        <dgm:presLayoutVars>
          <dgm:chPref val="3"/>
        </dgm:presLayoutVars>
      </dgm:prSet>
      <dgm:spPr/>
      <dgm:t>
        <a:bodyPr/>
        <a:lstStyle/>
        <a:p>
          <a:endParaRPr lang="en-US"/>
        </a:p>
      </dgm:t>
    </dgm:pt>
    <dgm:pt modelId="{0F1DF3D7-75D1-4370-BD55-CC55280DE060}" type="pres">
      <dgm:prSet presAssocID="{23DB985D-EA57-496E-9B33-6A135729EF34}" presName="horzThree" presStyleCnt="0"/>
      <dgm:spPr/>
    </dgm:pt>
    <dgm:pt modelId="{F48D111C-D001-45C2-99C6-BC61AE2CD6AD}" type="pres">
      <dgm:prSet presAssocID="{698BFF9C-952E-48BA-98DD-6EE3C17DD304}" presName="sibSpaceThree" presStyleCnt="0"/>
      <dgm:spPr/>
    </dgm:pt>
    <dgm:pt modelId="{FEB59727-4A06-42E5-92F0-E1A68138B83B}" type="pres">
      <dgm:prSet presAssocID="{E3E6C6E9-D6EB-4F0B-B56E-079D50425A1B}" presName="vertThree" presStyleCnt="0"/>
      <dgm:spPr/>
    </dgm:pt>
    <dgm:pt modelId="{E9CA575E-AB92-47F6-94E4-5A17B82C0FC4}" type="pres">
      <dgm:prSet presAssocID="{E3E6C6E9-D6EB-4F0B-B56E-079D50425A1B}" presName="txThree" presStyleLbl="node3" presStyleIdx="1" presStyleCnt="3">
        <dgm:presLayoutVars>
          <dgm:chPref val="3"/>
        </dgm:presLayoutVars>
      </dgm:prSet>
      <dgm:spPr/>
      <dgm:t>
        <a:bodyPr/>
        <a:lstStyle/>
        <a:p>
          <a:endParaRPr lang="en-US"/>
        </a:p>
      </dgm:t>
    </dgm:pt>
    <dgm:pt modelId="{B5E2314D-4231-491A-A559-D20100428450}" type="pres">
      <dgm:prSet presAssocID="{E3E6C6E9-D6EB-4F0B-B56E-079D50425A1B}" presName="horzThree" presStyleCnt="0"/>
      <dgm:spPr/>
    </dgm:pt>
    <dgm:pt modelId="{2E3D7328-6DFA-4D49-8FFE-DBD082D6708A}" type="pres">
      <dgm:prSet presAssocID="{1BB40ED5-0764-4A1E-83BB-6E8E284F047D}" presName="sibSpaceTwo" presStyleCnt="0"/>
      <dgm:spPr/>
    </dgm:pt>
    <dgm:pt modelId="{5882538A-68B4-40F3-A6F5-965E8E0CC2B4}" type="pres">
      <dgm:prSet presAssocID="{D62C3720-1B9A-4313-AADF-DB7D03ADAB5D}" presName="vertTwo" presStyleCnt="0"/>
      <dgm:spPr/>
    </dgm:pt>
    <dgm:pt modelId="{12B490AB-AA11-4F0D-97A7-721E8FA3B067}" type="pres">
      <dgm:prSet presAssocID="{D62C3720-1B9A-4313-AADF-DB7D03ADAB5D}" presName="txTwo" presStyleLbl="node2" presStyleIdx="1" presStyleCnt="2" custLinFactNeighborX="3072">
        <dgm:presLayoutVars>
          <dgm:chPref val="3"/>
        </dgm:presLayoutVars>
      </dgm:prSet>
      <dgm:spPr/>
      <dgm:t>
        <a:bodyPr/>
        <a:lstStyle/>
        <a:p>
          <a:endParaRPr lang="en-US"/>
        </a:p>
      </dgm:t>
    </dgm:pt>
    <dgm:pt modelId="{9602F402-AE3C-41C6-BF26-FF9975FA23D5}" type="pres">
      <dgm:prSet presAssocID="{D62C3720-1B9A-4313-AADF-DB7D03ADAB5D}" presName="parTransTwo" presStyleCnt="0"/>
      <dgm:spPr/>
    </dgm:pt>
    <dgm:pt modelId="{52B15F2C-C4FA-4A1B-A8BD-F9789D1C2E65}" type="pres">
      <dgm:prSet presAssocID="{D62C3720-1B9A-4313-AADF-DB7D03ADAB5D}" presName="horzTwo" presStyleCnt="0"/>
      <dgm:spPr/>
    </dgm:pt>
    <dgm:pt modelId="{EE6D7474-0053-4AD6-B88C-C34DF6345C42}" type="pres">
      <dgm:prSet presAssocID="{5FA54EAE-3850-48AD-B053-2EEB7CBA675C}" presName="vertThree" presStyleCnt="0"/>
      <dgm:spPr/>
    </dgm:pt>
    <dgm:pt modelId="{12F40947-940F-48EB-8698-778D3BD1606E}" type="pres">
      <dgm:prSet presAssocID="{5FA54EAE-3850-48AD-B053-2EEB7CBA675C}" presName="txThree" presStyleLbl="node3" presStyleIdx="2" presStyleCnt="3">
        <dgm:presLayoutVars>
          <dgm:chPref val="3"/>
        </dgm:presLayoutVars>
      </dgm:prSet>
      <dgm:spPr/>
      <dgm:t>
        <a:bodyPr/>
        <a:lstStyle/>
        <a:p>
          <a:endParaRPr lang="en-US"/>
        </a:p>
      </dgm:t>
    </dgm:pt>
    <dgm:pt modelId="{5A1EE9B7-5D58-4AEC-9629-46C1EAE94169}" type="pres">
      <dgm:prSet presAssocID="{5FA54EAE-3850-48AD-B053-2EEB7CBA675C}" presName="horzThree" presStyleCnt="0"/>
      <dgm:spPr/>
    </dgm:pt>
  </dgm:ptLst>
  <dgm:cxnLst>
    <dgm:cxn modelId="{0FAE6BF1-1A5B-4FF0-ABA8-3072DAA52B6E}" srcId="{8D0E4E55-13F5-4767-B9CA-AB07BBA48BDE}" destId="{44099D27-C9BE-4EBF-91EB-A2FBB2E7EE1A}" srcOrd="0" destOrd="0" parTransId="{ADA30888-371A-4833-9656-5168B24A3A4B}" sibTransId="{E90ADE3F-A2FB-4A82-900C-10417B940893}"/>
    <dgm:cxn modelId="{5C1C62DD-C1E4-44F1-86C3-90FD33BD896B}" type="presOf" srcId="{44099D27-C9BE-4EBF-91EB-A2FBB2E7EE1A}" destId="{0BC7DBA8-7DC0-4C4C-8476-4464A93809E2}" srcOrd="0" destOrd="0" presId="urn:microsoft.com/office/officeart/2005/8/layout/hierarchy4"/>
    <dgm:cxn modelId="{1B31C579-F451-4FA4-A8FE-D3B686DBE3F0}" srcId="{44099D27-C9BE-4EBF-91EB-A2FBB2E7EE1A}" destId="{F6B8EDB7-CB6B-422C-9710-2706DE5FAC30}" srcOrd="0" destOrd="0" parTransId="{74B7A46D-AFE5-467F-832D-25F53CAB5EC6}" sibTransId="{1BB40ED5-0764-4A1E-83BB-6E8E284F047D}"/>
    <dgm:cxn modelId="{C8B3A08B-6366-4BAA-8218-E317F3916319}" type="presOf" srcId="{5FA54EAE-3850-48AD-B053-2EEB7CBA675C}" destId="{12F40947-940F-48EB-8698-778D3BD1606E}" srcOrd="0" destOrd="0" presId="urn:microsoft.com/office/officeart/2005/8/layout/hierarchy4"/>
    <dgm:cxn modelId="{FF3D2F39-03BD-4B37-8E43-7929487F386B}" type="presOf" srcId="{23DB985D-EA57-496E-9B33-6A135729EF34}" destId="{FBF44B09-EE39-426C-8775-E9C6EBF6CD42}" srcOrd="0" destOrd="0" presId="urn:microsoft.com/office/officeart/2005/8/layout/hierarchy4"/>
    <dgm:cxn modelId="{6E3BE0CF-CEAA-4C5E-ADBA-D2D893B236F6}" type="presOf" srcId="{F6B8EDB7-CB6B-422C-9710-2706DE5FAC30}" destId="{561BED27-FEC3-4B52-A444-40B9C2436F8A}" srcOrd="0" destOrd="0" presId="urn:microsoft.com/office/officeart/2005/8/layout/hierarchy4"/>
    <dgm:cxn modelId="{FB33EE44-F189-4A68-8193-B3E479F4D3A2}" srcId="{F6B8EDB7-CB6B-422C-9710-2706DE5FAC30}" destId="{23DB985D-EA57-496E-9B33-6A135729EF34}" srcOrd="0" destOrd="0" parTransId="{ADF120B2-8B56-4099-995E-25613E7604D3}" sibTransId="{698BFF9C-952E-48BA-98DD-6EE3C17DD304}"/>
    <dgm:cxn modelId="{090FD576-E89A-4FA4-81B7-4DFBC7FB615B}" type="presOf" srcId="{D62C3720-1B9A-4313-AADF-DB7D03ADAB5D}" destId="{12B490AB-AA11-4F0D-97A7-721E8FA3B067}" srcOrd="0" destOrd="0" presId="urn:microsoft.com/office/officeart/2005/8/layout/hierarchy4"/>
    <dgm:cxn modelId="{CA68009D-66A4-462F-B69B-EACBAA4A2B53}" type="presOf" srcId="{8D0E4E55-13F5-4767-B9CA-AB07BBA48BDE}" destId="{0460DB26-D6D2-4719-9BC8-AF4A94ABBAF4}" srcOrd="0" destOrd="0" presId="urn:microsoft.com/office/officeart/2005/8/layout/hierarchy4"/>
    <dgm:cxn modelId="{B69DAF33-290E-4931-90A8-0368D700A049}" srcId="{F6B8EDB7-CB6B-422C-9710-2706DE5FAC30}" destId="{E3E6C6E9-D6EB-4F0B-B56E-079D50425A1B}" srcOrd="1" destOrd="0" parTransId="{C4A87811-BFB2-4C0A-BA2D-4AB2A5051881}" sibTransId="{32D0F1A8-8BDF-4D8B-9EBE-FEA2FBE63BB2}"/>
    <dgm:cxn modelId="{E7CE16F5-CB98-4BE0-BC4C-D1F719FC1F66}" srcId="{44099D27-C9BE-4EBF-91EB-A2FBB2E7EE1A}" destId="{D62C3720-1B9A-4313-AADF-DB7D03ADAB5D}" srcOrd="1" destOrd="0" parTransId="{B13DF205-EB69-46E3-8E7A-80007A3E3175}" sibTransId="{80B58004-B1A2-4573-BE3E-EC446C4681CD}"/>
    <dgm:cxn modelId="{104CAFD3-CB44-4BC1-97DD-BE6F6BC73F38}" type="presOf" srcId="{E3E6C6E9-D6EB-4F0B-B56E-079D50425A1B}" destId="{E9CA575E-AB92-47F6-94E4-5A17B82C0FC4}" srcOrd="0" destOrd="0" presId="urn:microsoft.com/office/officeart/2005/8/layout/hierarchy4"/>
    <dgm:cxn modelId="{11ABCC47-A4FE-4BEE-9A70-F69F21D59B26}" srcId="{D62C3720-1B9A-4313-AADF-DB7D03ADAB5D}" destId="{5FA54EAE-3850-48AD-B053-2EEB7CBA675C}" srcOrd="0" destOrd="0" parTransId="{22ABF2F8-2687-49C6-8749-8978FB78258F}" sibTransId="{1CDF9176-BA24-477F-9032-18382EAD02C4}"/>
    <dgm:cxn modelId="{4B267FE6-F0D1-4345-8798-B3E2CA58472C}" type="presParOf" srcId="{0460DB26-D6D2-4719-9BC8-AF4A94ABBAF4}" destId="{6D6964E4-F4CA-4716-87DC-BA7EB011D519}" srcOrd="0" destOrd="0" presId="urn:microsoft.com/office/officeart/2005/8/layout/hierarchy4"/>
    <dgm:cxn modelId="{148B8AC6-78BE-4802-8B50-3AECAE8EAE5A}" type="presParOf" srcId="{6D6964E4-F4CA-4716-87DC-BA7EB011D519}" destId="{0BC7DBA8-7DC0-4C4C-8476-4464A93809E2}" srcOrd="0" destOrd="0" presId="urn:microsoft.com/office/officeart/2005/8/layout/hierarchy4"/>
    <dgm:cxn modelId="{24C97BB7-24C6-4734-8FD9-939478187621}" type="presParOf" srcId="{6D6964E4-F4CA-4716-87DC-BA7EB011D519}" destId="{8D0E7018-D3E2-45A7-B399-685E73E2CD86}" srcOrd="1" destOrd="0" presId="urn:microsoft.com/office/officeart/2005/8/layout/hierarchy4"/>
    <dgm:cxn modelId="{20EF50D1-DE83-44BB-B3AE-05F27376C035}" type="presParOf" srcId="{6D6964E4-F4CA-4716-87DC-BA7EB011D519}" destId="{BC882EC0-8CCE-492E-94EB-42590E7FF65F}" srcOrd="2" destOrd="0" presId="urn:microsoft.com/office/officeart/2005/8/layout/hierarchy4"/>
    <dgm:cxn modelId="{C947ECAD-7853-40C5-94BD-8461CE43DDF2}" type="presParOf" srcId="{BC882EC0-8CCE-492E-94EB-42590E7FF65F}" destId="{5434E977-4BC6-464E-9AB2-3DCC71C76FD9}" srcOrd="0" destOrd="0" presId="urn:microsoft.com/office/officeart/2005/8/layout/hierarchy4"/>
    <dgm:cxn modelId="{D0F2C982-E852-4C46-AF63-08F953041CC3}" type="presParOf" srcId="{5434E977-4BC6-464E-9AB2-3DCC71C76FD9}" destId="{561BED27-FEC3-4B52-A444-40B9C2436F8A}" srcOrd="0" destOrd="0" presId="urn:microsoft.com/office/officeart/2005/8/layout/hierarchy4"/>
    <dgm:cxn modelId="{76D7339C-6AFF-4D73-A704-52FF6375E8E0}" type="presParOf" srcId="{5434E977-4BC6-464E-9AB2-3DCC71C76FD9}" destId="{6B390477-8324-489B-B927-2E5EFBACEEFE}" srcOrd="1" destOrd="0" presId="urn:microsoft.com/office/officeart/2005/8/layout/hierarchy4"/>
    <dgm:cxn modelId="{2512287F-856E-4C8B-B847-860121767B9E}" type="presParOf" srcId="{5434E977-4BC6-464E-9AB2-3DCC71C76FD9}" destId="{82C294B9-C4F1-4FAB-9E5D-0FAB6A5CD63E}" srcOrd="2" destOrd="0" presId="urn:microsoft.com/office/officeart/2005/8/layout/hierarchy4"/>
    <dgm:cxn modelId="{C3CFE81C-3466-473F-9920-DCF53EBC10CB}" type="presParOf" srcId="{82C294B9-C4F1-4FAB-9E5D-0FAB6A5CD63E}" destId="{692D9E65-4E03-4C22-B426-F4E8F5AAA0D7}" srcOrd="0" destOrd="0" presId="urn:microsoft.com/office/officeart/2005/8/layout/hierarchy4"/>
    <dgm:cxn modelId="{894DBD8D-4D3B-43FF-9885-2232E4A538A4}" type="presParOf" srcId="{692D9E65-4E03-4C22-B426-F4E8F5AAA0D7}" destId="{FBF44B09-EE39-426C-8775-E9C6EBF6CD42}" srcOrd="0" destOrd="0" presId="urn:microsoft.com/office/officeart/2005/8/layout/hierarchy4"/>
    <dgm:cxn modelId="{98463ED5-73CE-4525-A3B4-487E7744EDAC}" type="presParOf" srcId="{692D9E65-4E03-4C22-B426-F4E8F5AAA0D7}" destId="{0F1DF3D7-75D1-4370-BD55-CC55280DE060}" srcOrd="1" destOrd="0" presId="urn:microsoft.com/office/officeart/2005/8/layout/hierarchy4"/>
    <dgm:cxn modelId="{F4834897-A676-411F-9E9A-019AC2F9C340}" type="presParOf" srcId="{82C294B9-C4F1-4FAB-9E5D-0FAB6A5CD63E}" destId="{F48D111C-D001-45C2-99C6-BC61AE2CD6AD}" srcOrd="1" destOrd="0" presId="urn:microsoft.com/office/officeart/2005/8/layout/hierarchy4"/>
    <dgm:cxn modelId="{63278590-3BF4-4B90-B0F9-7990B29AC93A}" type="presParOf" srcId="{82C294B9-C4F1-4FAB-9E5D-0FAB6A5CD63E}" destId="{FEB59727-4A06-42E5-92F0-E1A68138B83B}" srcOrd="2" destOrd="0" presId="urn:microsoft.com/office/officeart/2005/8/layout/hierarchy4"/>
    <dgm:cxn modelId="{61745EFA-5A6B-4E2F-B701-5762A5DCDAE4}" type="presParOf" srcId="{FEB59727-4A06-42E5-92F0-E1A68138B83B}" destId="{E9CA575E-AB92-47F6-94E4-5A17B82C0FC4}" srcOrd="0" destOrd="0" presId="urn:microsoft.com/office/officeart/2005/8/layout/hierarchy4"/>
    <dgm:cxn modelId="{3B76B0B2-7AFC-48B3-9A9D-8C95E35E9B3F}" type="presParOf" srcId="{FEB59727-4A06-42E5-92F0-E1A68138B83B}" destId="{B5E2314D-4231-491A-A559-D20100428450}" srcOrd="1" destOrd="0" presId="urn:microsoft.com/office/officeart/2005/8/layout/hierarchy4"/>
    <dgm:cxn modelId="{CA70D658-2FAB-41E0-9A56-71AC7E5EDD63}" type="presParOf" srcId="{BC882EC0-8CCE-492E-94EB-42590E7FF65F}" destId="{2E3D7328-6DFA-4D49-8FFE-DBD082D6708A}" srcOrd="1" destOrd="0" presId="urn:microsoft.com/office/officeart/2005/8/layout/hierarchy4"/>
    <dgm:cxn modelId="{6320F384-9E9D-4D9A-92BD-8DEB2F7F8C73}" type="presParOf" srcId="{BC882EC0-8CCE-492E-94EB-42590E7FF65F}" destId="{5882538A-68B4-40F3-A6F5-965E8E0CC2B4}" srcOrd="2" destOrd="0" presId="urn:microsoft.com/office/officeart/2005/8/layout/hierarchy4"/>
    <dgm:cxn modelId="{DC16292A-B8C1-429B-8C70-B8EA2912AD7B}" type="presParOf" srcId="{5882538A-68B4-40F3-A6F5-965E8E0CC2B4}" destId="{12B490AB-AA11-4F0D-97A7-721E8FA3B067}" srcOrd="0" destOrd="0" presId="urn:microsoft.com/office/officeart/2005/8/layout/hierarchy4"/>
    <dgm:cxn modelId="{6C367397-3137-460F-BBBE-8595832CA90F}" type="presParOf" srcId="{5882538A-68B4-40F3-A6F5-965E8E0CC2B4}" destId="{9602F402-AE3C-41C6-BF26-FF9975FA23D5}" srcOrd="1" destOrd="0" presId="urn:microsoft.com/office/officeart/2005/8/layout/hierarchy4"/>
    <dgm:cxn modelId="{CC123486-97B8-4E26-8F3F-D64D5025C051}" type="presParOf" srcId="{5882538A-68B4-40F3-A6F5-965E8E0CC2B4}" destId="{52B15F2C-C4FA-4A1B-A8BD-F9789D1C2E65}" srcOrd="2" destOrd="0" presId="urn:microsoft.com/office/officeart/2005/8/layout/hierarchy4"/>
    <dgm:cxn modelId="{459053F6-4BF5-405F-8B3C-C7C9217EEE10}" type="presParOf" srcId="{52B15F2C-C4FA-4A1B-A8BD-F9789D1C2E65}" destId="{EE6D7474-0053-4AD6-B88C-C34DF6345C42}" srcOrd="0" destOrd="0" presId="urn:microsoft.com/office/officeart/2005/8/layout/hierarchy4"/>
    <dgm:cxn modelId="{17699057-5FC5-4B28-8F17-6680156B0F1C}" type="presParOf" srcId="{EE6D7474-0053-4AD6-B88C-C34DF6345C42}" destId="{12F40947-940F-48EB-8698-778D3BD1606E}" srcOrd="0" destOrd="0" presId="urn:microsoft.com/office/officeart/2005/8/layout/hierarchy4"/>
    <dgm:cxn modelId="{58FA02C5-47BA-41CA-80A1-F9E0E7353611}" type="presParOf" srcId="{EE6D7474-0053-4AD6-B88C-C34DF6345C42}" destId="{5A1EE9B7-5D58-4AEC-9629-46C1EAE94169}"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1F98685-B02D-49E6-83F7-66598FD4514C}"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FDD8C420-29A9-480B-B7CB-14BF12171D0B}">
      <dgm:prSet phldrT="[Text]"/>
      <dgm:spPr/>
      <dgm:t>
        <a:bodyPr/>
        <a:lstStyle/>
        <a:p>
          <a:r>
            <a:rPr lang="en-US" dirty="0" smtClean="0">
              <a:latin typeface="Calibri" panose="020F0502020204030204" pitchFamily="34" charset="0"/>
              <a:cs typeface="Calibri" panose="020F0502020204030204" pitchFamily="34" charset="0"/>
            </a:rPr>
            <a:t>Screen all patients routinely for food insecurity, using a brief, validated tool</a:t>
          </a:r>
          <a:endParaRPr lang="en-US" dirty="0">
            <a:latin typeface="Calibri" panose="020F0502020204030204" pitchFamily="34" charset="0"/>
            <a:cs typeface="Calibri" panose="020F0502020204030204" pitchFamily="34" charset="0"/>
          </a:endParaRPr>
        </a:p>
      </dgm:t>
    </dgm:pt>
    <dgm:pt modelId="{55484D10-B5E5-489F-B471-B3BB08C401D8}" type="parTrans" cxnId="{ACD886C3-87F9-4AD9-9C59-46C418BE90CE}">
      <dgm:prSet/>
      <dgm:spPr/>
      <dgm:t>
        <a:bodyPr/>
        <a:lstStyle/>
        <a:p>
          <a:endParaRPr lang="en-US"/>
        </a:p>
      </dgm:t>
    </dgm:pt>
    <dgm:pt modelId="{058D8DB7-CCA0-406B-9CB3-79A30B40D747}" type="sibTrans" cxnId="{ACD886C3-87F9-4AD9-9C59-46C418BE90CE}">
      <dgm:prSet/>
      <dgm:spPr/>
      <dgm:t>
        <a:bodyPr/>
        <a:lstStyle/>
        <a:p>
          <a:endParaRPr lang="en-US"/>
        </a:p>
      </dgm:t>
    </dgm:pt>
    <dgm:pt modelId="{15246F29-721B-4C07-AAE8-1CB4F1D2D00F}">
      <dgm:prSet phldrT="[Text]"/>
      <dgm:spPr/>
      <dgm:t>
        <a:bodyPr/>
        <a:lstStyle/>
        <a:p>
          <a:r>
            <a:rPr lang="en-US" dirty="0" smtClean="0">
              <a:latin typeface="Calibri" panose="020F0502020204030204" pitchFamily="34" charset="0"/>
              <a:cs typeface="Calibri" panose="020F0502020204030204" pitchFamily="34" charset="0"/>
            </a:rPr>
            <a:t>Document the results of the screen</a:t>
          </a:r>
          <a:endParaRPr lang="en-US" dirty="0">
            <a:latin typeface="Calibri" panose="020F0502020204030204" pitchFamily="34" charset="0"/>
            <a:cs typeface="Calibri" panose="020F0502020204030204" pitchFamily="34" charset="0"/>
          </a:endParaRPr>
        </a:p>
      </dgm:t>
    </dgm:pt>
    <dgm:pt modelId="{4DE79D34-5682-46D2-A2E7-0D83B0C6982F}" type="parTrans" cxnId="{0F405E35-59B7-4EA8-A44D-E82EAC889EC6}">
      <dgm:prSet/>
      <dgm:spPr/>
      <dgm:t>
        <a:bodyPr/>
        <a:lstStyle/>
        <a:p>
          <a:endParaRPr lang="en-US"/>
        </a:p>
      </dgm:t>
    </dgm:pt>
    <dgm:pt modelId="{EC93C3B1-AAE0-464E-B292-52AFE880135C}" type="sibTrans" cxnId="{0F405E35-59B7-4EA8-A44D-E82EAC889EC6}">
      <dgm:prSet/>
      <dgm:spPr/>
      <dgm:t>
        <a:bodyPr/>
        <a:lstStyle/>
        <a:p>
          <a:endParaRPr lang="en-US"/>
        </a:p>
      </dgm:t>
    </dgm:pt>
    <dgm:pt modelId="{770BC411-5F92-47C8-A0AB-C5A2060AECA2}">
      <dgm:prSet phldrT="[Text]"/>
      <dgm:spPr/>
      <dgm:t>
        <a:bodyPr/>
        <a:lstStyle/>
        <a:p>
          <a:r>
            <a:rPr lang="en-US" dirty="0" smtClean="0">
              <a:latin typeface="Calibri" panose="020F0502020204030204" pitchFamily="34" charset="0"/>
              <a:cs typeface="Calibri" panose="020F0502020204030204" pitchFamily="34" charset="0"/>
            </a:rPr>
            <a:t>If positive, discuss patients’ preferences and priorities and provide appropriate referrals and/or resources if requested  </a:t>
          </a:r>
          <a:endParaRPr lang="en-US" dirty="0">
            <a:latin typeface="Calibri" panose="020F0502020204030204" pitchFamily="34" charset="0"/>
            <a:cs typeface="Calibri" panose="020F0502020204030204" pitchFamily="34" charset="0"/>
          </a:endParaRPr>
        </a:p>
      </dgm:t>
    </dgm:pt>
    <dgm:pt modelId="{0D08D4EE-F265-4710-AF77-B35E2C443A97}" type="parTrans" cxnId="{8D291E75-1011-408F-8D3B-D5431B87E6D2}">
      <dgm:prSet/>
      <dgm:spPr/>
      <dgm:t>
        <a:bodyPr/>
        <a:lstStyle/>
        <a:p>
          <a:endParaRPr lang="en-US"/>
        </a:p>
      </dgm:t>
    </dgm:pt>
    <dgm:pt modelId="{3098E35F-F3B5-4C30-9E3A-55D2C948A13D}" type="sibTrans" cxnId="{8D291E75-1011-408F-8D3B-D5431B87E6D2}">
      <dgm:prSet/>
      <dgm:spPr/>
      <dgm:t>
        <a:bodyPr/>
        <a:lstStyle/>
        <a:p>
          <a:endParaRPr lang="en-US"/>
        </a:p>
      </dgm:t>
    </dgm:pt>
    <dgm:pt modelId="{214F2073-E3E8-4948-879C-2E00817BEBB9}">
      <dgm:prSet phldrT="[Text]"/>
      <dgm:spPr/>
      <dgm:t>
        <a:bodyPr/>
        <a:lstStyle/>
        <a:p>
          <a:r>
            <a:rPr lang="en-US" dirty="0" smtClean="0">
              <a:latin typeface="Calibri" panose="020F0502020204030204" pitchFamily="34" charset="0"/>
              <a:cs typeface="Calibri" panose="020F0502020204030204" pitchFamily="34" charset="0"/>
            </a:rPr>
            <a:t>Follow up with patients to find out if they connected with the resources and their need was ultimately met</a:t>
          </a:r>
          <a:endParaRPr lang="en-US" dirty="0">
            <a:latin typeface="Calibri" panose="020F0502020204030204" pitchFamily="34" charset="0"/>
            <a:cs typeface="Calibri" panose="020F0502020204030204" pitchFamily="34" charset="0"/>
          </a:endParaRPr>
        </a:p>
      </dgm:t>
    </dgm:pt>
    <dgm:pt modelId="{5EB45507-FE0C-4873-9A68-FE6235AC916B}" type="parTrans" cxnId="{F6DA4100-C168-4A54-9DC4-7371C777F221}">
      <dgm:prSet/>
      <dgm:spPr/>
      <dgm:t>
        <a:bodyPr/>
        <a:lstStyle/>
        <a:p>
          <a:endParaRPr lang="en-US"/>
        </a:p>
      </dgm:t>
    </dgm:pt>
    <dgm:pt modelId="{69456452-2D90-4988-BABE-985ABADA68F8}" type="sibTrans" cxnId="{F6DA4100-C168-4A54-9DC4-7371C777F221}">
      <dgm:prSet/>
      <dgm:spPr/>
      <dgm:t>
        <a:bodyPr/>
        <a:lstStyle/>
        <a:p>
          <a:endParaRPr lang="en-US"/>
        </a:p>
      </dgm:t>
    </dgm:pt>
    <dgm:pt modelId="{D5EBFEBF-5F13-48D9-A832-A75C4C597D66}" type="pres">
      <dgm:prSet presAssocID="{A1F98685-B02D-49E6-83F7-66598FD4514C}" presName="outerComposite" presStyleCnt="0">
        <dgm:presLayoutVars>
          <dgm:chMax val="5"/>
          <dgm:dir/>
          <dgm:resizeHandles val="exact"/>
        </dgm:presLayoutVars>
      </dgm:prSet>
      <dgm:spPr/>
      <dgm:t>
        <a:bodyPr/>
        <a:lstStyle/>
        <a:p>
          <a:endParaRPr lang="en-US"/>
        </a:p>
      </dgm:t>
    </dgm:pt>
    <dgm:pt modelId="{3A73755B-820C-4355-8581-54F77EFF095D}" type="pres">
      <dgm:prSet presAssocID="{A1F98685-B02D-49E6-83F7-66598FD4514C}" presName="dummyMaxCanvas" presStyleCnt="0">
        <dgm:presLayoutVars/>
      </dgm:prSet>
      <dgm:spPr/>
    </dgm:pt>
    <dgm:pt modelId="{51434DD8-3486-4235-BD23-C47E85065579}" type="pres">
      <dgm:prSet presAssocID="{A1F98685-B02D-49E6-83F7-66598FD4514C}" presName="FourNodes_1" presStyleLbl="node1" presStyleIdx="0" presStyleCnt="4">
        <dgm:presLayoutVars>
          <dgm:bulletEnabled val="1"/>
        </dgm:presLayoutVars>
      </dgm:prSet>
      <dgm:spPr/>
      <dgm:t>
        <a:bodyPr/>
        <a:lstStyle/>
        <a:p>
          <a:endParaRPr lang="en-US"/>
        </a:p>
      </dgm:t>
    </dgm:pt>
    <dgm:pt modelId="{9B39BA4D-07CF-4C49-A59E-49271B19B01D}" type="pres">
      <dgm:prSet presAssocID="{A1F98685-B02D-49E6-83F7-66598FD4514C}" presName="FourNodes_2" presStyleLbl="node1" presStyleIdx="1" presStyleCnt="4">
        <dgm:presLayoutVars>
          <dgm:bulletEnabled val="1"/>
        </dgm:presLayoutVars>
      </dgm:prSet>
      <dgm:spPr/>
      <dgm:t>
        <a:bodyPr/>
        <a:lstStyle/>
        <a:p>
          <a:endParaRPr lang="en-US"/>
        </a:p>
      </dgm:t>
    </dgm:pt>
    <dgm:pt modelId="{8BBA3E4B-70FA-4542-B552-88D41125AD8C}" type="pres">
      <dgm:prSet presAssocID="{A1F98685-B02D-49E6-83F7-66598FD4514C}" presName="FourNodes_3" presStyleLbl="node1" presStyleIdx="2" presStyleCnt="4">
        <dgm:presLayoutVars>
          <dgm:bulletEnabled val="1"/>
        </dgm:presLayoutVars>
      </dgm:prSet>
      <dgm:spPr/>
      <dgm:t>
        <a:bodyPr/>
        <a:lstStyle/>
        <a:p>
          <a:endParaRPr lang="en-US"/>
        </a:p>
      </dgm:t>
    </dgm:pt>
    <dgm:pt modelId="{CA3C5A7C-1197-4CE1-B538-94E6D2DAA15C}" type="pres">
      <dgm:prSet presAssocID="{A1F98685-B02D-49E6-83F7-66598FD4514C}" presName="FourNodes_4" presStyleLbl="node1" presStyleIdx="3" presStyleCnt="4">
        <dgm:presLayoutVars>
          <dgm:bulletEnabled val="1"/>
        </dgm:presLayoutVars>
      </dgm:prSet>
      <dgm:spPr/>
      <dgm:t>
        <a:bodyPr/>
        <a:lstStyle/>
        <a:p>
          <a:endParaRPr lang="en-US"/>
        </a:p>
      </dgm:t>
    </dgm:pt>
    <dgm:pt modelId="{1BFBD49A-CA62-4AC1-9810-AEC20CFFD6CF}" type="pres">
      <dgm:prSet presAssocID="{A1F98685-B02D-49E6-83F7-66598FD4514C}" presName="FourConn_1-2" presStyleLbl="fgAccFollowNode1" presStyleIdx="0" presStyleCnt="3">
        <dgm:presLayoutVars>
          <dgm:bulletEnabled val="1"/>
        </dgm:presLayoutVars>
      </dgm:prSet>
      <dgm:spPr/>
      <dgm:t>
        <a:bodyPr/>
        <a:lstStyle/>
        <a:p>
          <a:endParaRPr lang="en-US"/>
        </a:p>
      </dgm:t>
    </dgm:pt>
    <dgm:pt modelId="{E4690987-700E-45F5-BDB7-F80047051275}" type="pres">
      <dgm:prSet presAssocID="{A1F98685-B02D-49E6-83F7-66598FD4514C}" presName="FourConn_2-3" presStyleLbl="fgAccFollowNode1" presStyleIdx="1" presStyleCnt="3">
        <dgm:presLayoutVars>
          <dgm:bulletEnabled val="1"/>
        </dgm:presLayoutVars>
      </dgm:prSet>
      <dgm:spPr/>
      <dgm:t>
        <a:bodyPr/>
        <a:lstStyle/>
        <a:p>
          <a:endParaRPr lang="en-US"/>
        </a:p>
      </dgm:t>
    </dgm:pt>
    <dgm:pt modelId="{06E50D52-93C5-434D-953B-8FABC00B1FB4}" type="pres">
      <dgm:prSet presAssocID="{A1F98685-B02D-49E6-83F7-66598FD4514C}" presName="FourConn_3-4" presStyleLbl="fgAccFollowNode1" presStyleIdx="2" presStyleCnt="3">
        <dgm:presLayoutVars>
          <dgm:bulletEnabled val="1"/>
        </dgm:presLayoutVars>
      </dgm:prSet>
      <dgm:spPr/>
      <dgm:t>
        <a:bodyPr/>
        <a:lstStyle/>
        <a:p>
          <a:endParaRPr lang="en-US"/>
        </a:p>
      </dgm:t>
    </dgm:pt>
    <dgm:pt modelId="{2833D8BC-C239-440E-BCC7-60FF688ADFA8}" type="pres">
      <dgm:prSet presAssocID="{A1F98685-B02D-49E6-83F7-66598FD4514C}" presName="FourNodes_1_text" presStyleLbl="node1" presStyleIdx="3" presStyleCnt="4">
        <dgm:presLayoutVars>
          <dgm:bulletEnabled val="1"/>
        </dgm:presLayoutVars>
      </dgm:prSet>
      <dgm:spPr/>
      <dgm:t>
        <a:bodyPr/>
        <a:lstStyle/>
        <a:p>
          <a:endParaRPr lang="en-US"/>
        </a:p>
      </dgm:t>
    </dgm:pt>
    <dgm:pt modelId="{60C35815-BE1E-4809-A33D-C702FCA89CC1}" type="pres">
      <dgm:prSet presAssocID="{A1F98685-B02D-49E6-83F7-66598FD4514C}" presName="FourNodes_2_text" presStyleLbl="node1" presStyleIdx="3" presStyleCnt="4">
        <dgm:presLayoutVars>
          <dgm:bulletEnabled val="1"/>
        </dgm:presLayoutVars>
      </dgm:prSet>
      <dgm:spPr/>
      <dgm:t>
        <a:bodyPr/>
        <a:lstStyle/>
        <a:p>
          <a:endParaRPr lang="en-US"/>
        </a:p>
      </dgm:t>
    </dgm:pt>
    <dgm:pt modelId="{432C0E61-660F-436F-8105-5467E41C1CAD}" type="pres">
      <dgm:prSet presAssocID="{A1F98685-B02D-49E6-83F7-66598FD4514C}" presName="FourNodes_3_text" presStyleLbl="node1" presStyleIdx="3" presStyleCnt="4">
        <dgm:presLayoutVars>
          <dgm:bulletEnabled val="1"/>
        </dgm:presLayoutVars>
      </dgm:prSet>
      <dgm:spPr/>
      <dgm:t>
        <a:bodyPr/>
        <a:lstStyle/>
        <a:p>
          <a:endParaRPr lang="en-US"/>
        </a:p>
      </dgm:t>
    </dgm:pt>
    <dgm:pt modelId="{2776D493-10C8-419A-B14B-B906897CC6FB}" type="pres">
      <dgm:prSet presAssocID="{A1F98685-B02D-49E6-83F7-66598FD4514C}" presName="FourNodes_4_text" presStyleLbl="node1" presStyleIdx="3" presStyleCnt="4">
        <dgm:presLayoutVars>
          <dgm:bulletEnabled val="1"/>
        </dgm:presLayoutVars>
      </dgm:prSet>
      <dgm:spPr/>
      <dgm:t>
        <a:bodyPr/>
        <a:lstStyle/>
        <a:p>
          <a:endParaRPr lang="en-US"/>
        </a:p>
      </dgm:t>
    </dgm:pt>
  </dgm:ptLst>
  <dgm:cxnLst>
    <dgm:cxn modelId="{45E12F5A-BCB2-44F8-9736-79A1C370E0CA}" type="presOf" srcId="{214F2073-E3E8-4948-879C-2E00817BEBB9}" destId="{2776D493-10C8-419A-B14B-B906897CC6FB}" srcOrd="1" destOrd="0" presId="urn:microsoft.com/office/officeart/2005/8/layout/vProcess5"/>
    <dgm:cxn modelId="{0F405E35-59B7-4EA8-A44D-E82EAC889EC6}" srcId="{A1F98685-B02D-49E6-83F7-66598FD4514C}" destId="{15246F29-721B-4C07-AAE8-1CB4F1D2D00F}" srcOrd="1" destOrd="0" parTransId="{4DE79D34-5682-46D2-A2E7-0D83B0C6982F}" sibTransId="{EC93C3B1-AAE0-464E-B292-52AFE880135C}"/>
    <dgm:cxn modelId="{C361BD86-802A-4C21-8712-66681F920DD8}" type="presOf" srcId="{15246F29-721B-4C07-AAE8-1CB4F1D2D00F}" destId="{9B39BA4D-07CF-4C49-A59E-49271B19B01D}" srcOrd="0" destOrd="0" presId="urn:microsoft.com/office/officeart/2005/8/layout/vProcess5"/>
    <dgm:cxn modelId="{2BDA6166-CA40-4E42-9BE9-D098C397B677}" type="presOf" srcId="{A1F98685-B02D-49E6-83F7-66598FD4514C}" destId="{D5EBFEBF-5F13-48D9-A832-A75C4C597D66}" srcOrd="0" destOrd="0" presId="urn:microsoft.com/office/officeart/2005/8/layout/vProcess5"/>
    <dgm:cxn modelId="{31CBACEA-324F-4C20-9FE4-BCCBF9C11F25}" type="presOf" srcId="{FDD8C420-29A9-480B-B7CB-14BF12171D0B}" destId="{2833D8BC-C239-440E-BCC7-60FF688ADFA8}" srcOrd="1" destOrd="0" presId="urn:microsoft.com/office/officeart/2005/8/layout/vProcess5"/>
    <dgm:cxn modelId="{ABC77EE8-B9EC-4B71-887D-5F64BC13FA50}" type="presOf" srcId="{770BC411-5F92-47C8-A0AB-C5A2060AECA2}" destId="{432C0E61-660F-436F-8105-5467E41C1CAD}" srcOrd="1" destOrd="0" presId="urn:microsoft.com/office/officeart/2005/8/layout/vProcess5"/>
    <dgm:cxn modelId="{B21E1293-01EC-458E-8145-8397C1D8C41B}" type="presOf" srcId="{3098E35F-F3B5-4C30-9E3A-55D2C948A13D}" destId="{06E50D52-93C5-434D-953B-8FABC00B1FB4}" srcOrd="0" destOrd="0" presId="urn:microsoft.com/office/officeart/2005/8/layout/vProcess5"/>
    <dgm:cxn modelId="{2C07888B-5003-44BA-BFA5-1B4367757448}" type="presOf" srcId="{770BC411-5F92-47C8-A0AB-C5A2060AECA2}" destId="{8BBA3E4B-70FA-4542-B552-88D41125AD8C}" srcOrd="0" destOrd="0" presId="urn:microsoft.com/office/officeart/2005/8/layout/vProcess5"/>
    <dgm:cxn modelId="{ACD886C3-87F9-4AD9-9C59-46C418BE90CE}" srcId="{A1F98685-B02D-49E6-83F7-66598FD4514C}" destId="{FDD8C420-29A9-480B-B7CB-14BF12171D0B}" srcOrd="0" destOrd="0" parTransId="{55484D10-B5E5-489F-B471-B3BB08C401D8}" sibTransId="{058D8DB7-CCA0-406B-9CB3-79A30B40D747}"/>
    <dgm:cxn modelId="{E699C0D2-96AB-4866-9C66-DAD25467F8B8}" type="presOf" srcId="{15246F29-721B-4C07-AAE8-1CB4F1D2D00F}" destId="{60C35815-BE1E-4809-A33D-C702FCA89CC1}" srcOrd="1" destOrd="0" presId="urn:microsoft.com/office/officeart/2005/8/layout/vProcess5"/>
    <dgm:cxn modelId="{F6DA4100-C168-4A54-9DC4-7371C777F221}" srcId="{A1F98685-B02D-49E6-83F7-66598FD4514C}" destId="{214F2073-E3E8-4948-879C-2E00817BEBB9}" srcOrd="3" destOrd="0" parTransId="{5EB45507-FE0C-4873-9A68-FE6235AC916B}" sibTransId="{69456452-2D90-4988-BABE-985ABADA68F8}"/>
    <dgm:cxn modelId="{FB25817A-96A6-457B-85DC-6C8A4CF6C136}" type="presOf" srcId="{058D8DB7-CCA0-406B-9CB3-79A30B40D747}" destId="{1BFBD49A-CA62-4AC1-9810-AEC20CFFD6CF}" srcOrd="0" destOrd="0" presId="urn:microsoft.com/office/officeart/2005/8/layout/vProcess5"/>
    <dgm:cxn modelId="{0443D32F-000B-4ED2-B4E8-B8C7CCD6CFF8}" type="presOf" srcId="{EC93C3B1-AAE0-464E-B292-52AFE880135C}" destId="{E4690987-700E-45F5-BDB7-F80047051275}" srcOrd="0" destOrd="0" presId="urn:microsoft.com/office/officeart/2005/8/layout/vProcess5"/>
    <dgm:cxn modelId="{737CD16A-14AA-47DB-B08D-D4C5491D4487}" type="presOf" srcId="{FDD8C420-29A9-480B-B7CB-14BF12171D0B}" destId="{51434DD8-3486-4235-BD23-C47E85065579}" srcOrd="0" destOrd="0" presId="urn:microsoft.com/office/officeart/2005/8/layout/vProcess5"/>
    <dgm:cxn modelId="{8D291E75-1011-408F-8D3B-D5431B87E6D2}" srcId="{A1F98685-B02D-49E6-83F7-66598FD4514C}" destId="{770BC411-5F92-47C8-A0AB-C5A2060AECA2}" srcOrd="2" destOrd="0" parTransId="{0D08D4EE-F265-4710-AF77-B35E2C443A97}" sibTransId="{3098E35F-F3B5-4C30-9E3A-55D2C948A13D}"/>
    <dgm:cxn modelId="{9182AF54-4B86-4A78-BD8C-6827D5EE1072}" type="presOf" srcId="{214F2073-E3E8-4948-879C-2E00817BEBB9}" destId="{CA3C5A7C-1197-4CE1-B538-94E6D2DAA15C}" srcOrd="0" destOrd="0" presId="urn:microsoft.com/office/officeart/2005/8/layout/vProcess5"/>
    <dgm:cxn modelId="{31FE876E-2EFA-4240-99D5-A2B945A57A0C}" type="presParOf" srcId="{D5EBFEBF-5F13-48D9-A832-A75C4C597D66}" destId="{3A73755B-820C-4355-8581-54F77EFF095D}" srcOrd="0" destOrd="0" presId="urn:microsoft.com/office/officeart/2005/8/layout/vProcess5"/>
    <dgm:cxn modelId="{9CE8EACB-84D1-422C-A81C-35822375BB8C}" type="presParOf" srcId="{D5EBFEBF-5F13-48D9-A832-A75C4C597D66}" destId="{51434DD8-3486-4235-BD23-C47E85065579}" srcOrd="1" destOrd="0" presId="urn:microsoft.com/office/officeart/2005/8/layout/vProcess5"/>
    <dgm:cxn modelId="{0DDC0A4C-DD8E-40BB-BB94-C644AC9C52B6}" type="presParOf" srcId="{D5EBFEBF-5F13-48D9-A832-A75C4C597D66}" destId="{9B39BA4D-07CF-4C49-A59E-49271B19B01D}" srcOrd="2" destOrd="0" presId="urn:microsoft.com/office/officeart/2005/8/layout/vProcess5"/>
    <dgm:cxn modelId="{557DFDCC-419B-4E29-BB61-1C8B26E340AC}" type="presParOf" srcId="{D5EBFEBF-5F13-48D9-A832-A75C4C597D66}" destId="{8BBA3E4B-70FA-4542-B552-88D41125AD8C}" srcOrd="3" destOrd="0" presId="urn:microsoft.com/office/officeart/2005/8/layout/vProcess5"/>
    <dgm:cxn modelId="{39775BB3-8383-42D6-AB5E-CDC719CA7993}" type="presParOf" srcId="{D5EBFEBF-5F13-48D9-A832-A75C4C597D66}" destId="{CA3C5A7C-1197-4CE1-B538-94E6D2DAA15C}" srcOrd="4" destOrd="0" presId="urn:microsoft.com/office/officeart/2005/8/layout/vProcess5"/>
    <dgm:cxn modelId="{D56334F3-BEF5-4BDD-B6E0-C86752F12568}" type="presParOf" srcId="{D5EBFEBF-5F13-48D9-A832-A75C4C597D66}" destId="{1BFBD49A-CA62-4AC1-9810-AEC20CFFD6CF}" srcOrd="5" destOrd="0" presId="urn:microsoft.com/office/officeart/2005/8/layout/vProcess5"/>
    <dgm:cxn modelId="{E524A3DB-1C96-4F2F-8CA0-2B61A8F8A927}" type="presParOf" srcId="{D5EBFEBF-5F13-48D9-A832-A75C4C597D66}" destId="{E4690987-700E-45F5-BDB7-F80047051275}" srcOrd="6" destOrd="0" presId="urn:microsoft.com/office/officeart/2005/8/layout/vProcess5"/>
    <dgm:cxn modelId="{CD84EA82-B8CB-4CAC-AF43-E2172A40E2FB}" type="presParOf" srcId="{D5EBFEBF-5F13-48D9-A832-A75C4C597D66}" destId="{06E50D52-93C5-434D-953B-8FABC00B1FB4}" srcOrd="7" destOrd="0" presId="urn:microsoft.com/office/officeart/2005/8/layout/vProcess5"/>
    <dgm:cxn modelId="{8C3704FB-2D73-4E90-A2A7-27EFB3DB52E0}" type="presParOf" srcId="{D5EBFEBF-5F13-48D9-A832-A75C4C597D66}" destId="{2833D8BC-C239-440E-BCC7-60FF688ADFA8}" srcOrd="8" destOrd="0" presId="urn:microsoft.com/office/officeart/2005/8/layout/vProcess5"/>
    <dgm:cxn modelId="{2F2F666F-744F-43AE-A9D3-4DBA2F6B530B}" type="presParOf" srcId="{D5EBFEBF-5F13-48D9-A832-A75C4C597D66}" destId="{60C35815-BE1E-4809-A33D-C702FCA89CC1}" srcOrd="9" destOrd="0" presId="urn:microsoft.com/office/officeart/2005/8/layout/vProcess5"/>
    <dgm:cxn modelId="{360B4770-2ACA-4FFA-814C-743773AB2E4C}" type="presParOf" srcId="{D5EBFEBF-5F13-48D9-A832-A75C4C597D66}" destId="{432C0E61-660F-436F-8105-5467E41C1CAD}" srcOrd="10" destOrd="0" presId="urn:microsoft.com/office/officeart/2005/8/layout/vProcess5"/>
    <dgm:cxn modelId="{C038AB6D-A718-4A53-99C0-74B315DA03D6}" type="presParOf" srcId="{D5EBFEBF-5F13-48D9-A832-A75C4C597D66}" destId="{2776D493-10C8-419A-B14B-B906897CC6FB}"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E240FA-02D5-4767-8EF8-B5BF700368A4}">
      <dsp:nvSpPr>
        <dsp:cNvPr id="0" name=""/>
        <dsp:cNvSpPr/>
      </dsp:nvSpPr>
      <dsp:spPr>
        <a:xfrm>
          <a:off x="126050" y="1279"/>
          <a:ext cx="2312345" cy="1362146"/>
        </a:xfrm>
        <a:prstGeom prst="chevron">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ct val="35000"/>
            </a:spcAft>
          </a:pPr>
          <a:r>
            <a:rPr lang="en-US" sz="1800" kern="1200" dirty="0" smtClean="0">
              <a:latin typeface="Calibri" panose="020F0502020204030204" pitchFamily="34" charset="0"/>
              <a:cs typeface="Calibri" panose="020F0502020204030204" pitchFamily="34" charset="0"/>
            </a:rPr>
            <a:t>Social determinants of health</a:t>
          </a:r>
          <a:endParaRPr lang="en-US" sz="1800" kern="1200" dirty="0">
            <a:latin typeface="Calibri" panose="020F0502020204030204" pitchFamily="34" charset="0"/>
            <a:cs typeface="Calibri" panose="020F0502020204030204" pitchFamily="34" charset="0"/>
          </a:endParaRPr>
        </a:p>
      </dsp:txBody>
      <dsp:txXfrm>
        <a:off x="807123" y="1279"/>
        <a:ext cx="950199" cy="1362146"/>
      </dsp:txXfrm>
    </dsp:sp>
    <dsp:sp modelId="{CB745C8C-5564-4C6E-BF13-A75F869F50DF}">
      <dsp:nvSpPr>
        <dsp:cNvPr id="0" name=""/>
        <dsp:cNvSpPr/>
      </dsp:nvSpPr>
      <dsp:spPr>
        <a:xfrm>
          <a:off x="1995698" y="117062"/>
          <a:ext cx="3850138" cy="1130581"/>
        </a:xfrm>
        <a:prstGeom prst="chevron">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n-US" sz="1400" b="0" i="0" kern="1200" dirty="0" smtClean="0">
              <a:latin typeface="Calibri" panose="020F0502020204030204" pitchFamily="34" charset="0"/>
              <a:cs typeface="Calibri" panose="020F0502020204030204" pitchFamily="34" charset="0"/>
            </a:rPr>
            <a:t>The conditions in which people are born, grow, live, learn, work, play, and age</a:t>
          </a:r>
          <a:endParaRPr lang="en-US" sz="1400" kern="1200" dirty="0">
            <a:latin typeface="Calibri" panose="020F0502020204030204" pitchFamily="34" charset="0"/>
            <a:cs typeface="Calibri" panose="020F0502020204030204" pitchFamily="34" charset="0"/>
          </a:endParaRPr>
        </a:p>
      </dsp:txBody>
      <dsp:txXfrm>
        <a:off x="2560989" y="117062"/>
        <a:ext cx="2719557" cy="1130581"/>
      </dsp:txXfrm>
    </dsp:sp>
    <dsp:sp modelId="{41DA6AF0-DB2D-44FE-B775-103EACAD6EA7}">
      <dsp:nvSpPr>
        <dsp:cNvPr id="0" name=""/>
        <dsp:cNvSpPr/>
      </dsp:nvSpPr>
      <dsp:spPr>
        <a:xfrm>
          <a:off x="5450133" y="117062"/>
          <a:ext cx="2826453" cy="1130581"/>
        </a:xfrm>
        <a:prstGeom prst="chevron">
          <a:avLst/>
        </a:prstGeom>
        <a:solidFill>
          <a:schemeClr val="accent3">
            <a:tint val="40000"/>
            <a:alpha val="90000"/>
            <a:hueOff val="-1921631"/>
            <a:satOff val="-1256"/>
            <a:lumOff val="-558"/>
            <a:alphaOff val="0"/>
          </a:schemeClr>
        </a:solidFill>
        <a:ln w="19050" cap="flat" cmpd="sng" algn="ctr">
          <a:solidFill>
            <a:schemeClr val="accent3">
              <a:tint val="40000"/>
              <a:alpha val="90000"/>
              <a:hueOff val="-1921631"/>
              <a:satOff val="-1256"/>
              <a:lumOff val="-55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n-US" sz="1400" kern="1200" dirty="0" smtClean="0">
              <a:latin typeface="Calibri" panose="020F0502020204030204" pitchFamily="34" charset="0"/>
              <a:cs typeface="Calibri" panose="020F0502020204030204" pitchFamily="34" charset="0"/>
            </a:rPr>
            <a:t>Advocating for policies that improve communities’ underlying social and economic conditions</a:t>
          </a:r>
          <a:endParaRPr lang="en-US" sz="1400" kern="1200" dirty="0">
            <a:latin typeface="Calibri" panose="020F0502020204030204" pitchFamily="34" charset="0"/>
            <a:cs typeface="Calibri" panose="020F0502020204030204" pitchFamily="34" charset="0"/>
          </a:endParaRPr>
        </a:p>
      </dsp:txBody>
      <dsp:txXfrm>
        <a:off x="6015424" y="117062"/>
        <a:ext cx="1695872" cy="1130581"/>
      </dsp:txXfrm>
    </dsp:sp>
    <dsp:sp modelId="{CC5BDC9C-D19B-4133-94BA-31F6BC81745D}">
      <dsp:nvSpPr>
        <dsp:cNvPr id="0" name=""/>
        <dsp:cNvSpPr/>
      </dsp:nvSpPr>
      <dsp:spPr>
        <a:xfrm>
          <a:off x="126050" y="1554126"/>
          <a:ext cx="2328214" cy="1362146"/>
        </a:xfrm>
        <a:prstGeom prst="chevron">
          <a:avLst/>
        </a:prstGeom>
        <a:solidFill>
          <a:schemeClr val="accent3">
            <a:hueOff val="-4745762"/>
            <a:satOff val="-3118"/>
            <a:lumOff val="-6078"/>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ct val="35000"/>
            </a:spcAft>
          </a:pPr>
          <a:r>
            <a:rPr lang="en-US" sz="1800" kern="1200" dirty="0" smtClean="0">
              <a:latin typeface="Calibri" panose="020F0502020204030204" pitchFamily="34" charset="0"/>
              <a:cs typeface="Calibri" panose="020F0502020204030204" pitchFamily="34" charset="0"/>
            </a:rPr>
            <a:t>Social risk factors</a:t>
          </a:r>
          <a:endParaRPr lang="en-US" sz="1800" kern="1200" dirty="0">
            <a:latin typeface="Calibri" panose="020F0502020204030204" pitchFamily="34" charset="0"/>
            <a:cs typeface="Calibri" panose="020F0502020204030204" pitchFamily="34" charset="0"/>
          </a:endParaRPr>
        </a:p>
      </dsp:txBody>
      <dsp:txXfrm>
        <a:off x="807123" y="1554126"/>
        <a:ext cx="966068" cy="1362146"/>
      </dsp:txXfrm>
    </dsp:sp>
    <dsp:sp modelId="{FF30ECFB-1F8A-434B-AAB5-99D58732403D}">
      <dsp:nvSpPr>
        <dsp:cNvPr id="0" name=""/>
        <dsp:cNvSpPr/>
      </dsp:nvSpPr>
      <dsp:spPr>
        <a:xfrm>
          <a:off x="2011567" y="1669909"/>
          <a:ext cx="3740839" cy="1130581"/>
        </a:xfrm>
        <a:prstGeom prst="chevron">
          <a:avLst/>
        </a:prstGeom>
        <a:solidFill>
          <a:schemeClr val="accent3">
            <a:tint val="40000"/>
            <a:alpha val="90000"/>
            <a:hueOff val="-3843262"/>
            <a:satOff val="-2512"/>
            <a:lumOff val="-1116"/>
            <a:alphaOff val="0"/>
          </a:schemeClr>
        </a:solidFill>
        <a:ln w="19050" cap="flat" cmpd="sng" algn="ctr">
          <a:solidFill>
            <a:schemeClr val="accent3">
              <a:tint val="40000"/>
              <a:alpha val="90000"/>
              <a:hueOff val="-3843262"/>
              <a:satOff val="-2512"/>
              <a:lumOff val="-111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n-US" sz="1400" kern="1200" dirty="0" smtClean="0">
              <a:latin typeface="Calibri" panose="020F0502020204030204" pitchFamily="34" charset="0"/>
              <a:cs typeface="Calibri" panose="020F0502020204030204" pitchFamily="34" charset="0"/>
            </a:rPr>
            <a:t>Adverse social conditions associated with poor health, assessed at individual patient level (e.g., food insecurity, housing instability)</a:t>
          </a:r>
          <a:endParaRPr lang="en-US" sz="1400" kern="1200" dirty="0">
            <a:latin typeface="Calibri" panose="020F0502020204030204" pitchFamily="34" charset="0"/>
            <a:cs typeface="Calibri" panose="020F0502020204030204" pitchFamily="34" charset="0"/>
          </a:endParaRPr>
        </a:p>
      </dsp:txBody>
      <dsp:txXfrm>
        <a:off x="2576858" y="1669909"/>
        <a:ext cx="2610258" cy="1130581"/>
      </dsp:txXfrm>
    </dsp:sp>
    <dsp:sp modelId="{13D6027B-5613-47CF-A009-9CC16B4E43C5}">
      <dsp:nvSpPr>
        <dsp:cNvPr id="0" name=""/>
        <dsp:cNvSpPr/>
      </dsp:nvSpPr>
      <dsp:spPr>
        <a:xfrm>
          <a:off x="5356703" y="1669909"/>
          <a:ext cx="2826453" cy="1130581"/>
        </a:xfrm>
        <a:prstGeom prst="chevron">
          <a:avLst/>
        </a:prstGeom>
        <a:solidFill>
          <a:schemeClr val="accent3">
            <a:tint val="40000"/>
            <a:alpha val="90000"/>
            <a:hueOff val="-5764894"/>
            <a:satOff val="-3767"/>
            <a:lumOff val="-1675"/>
            <a:alphaOff val="0"/>
          </a:schemeClr>
        </a:solidFill>
        <a:ln w="19050" cap="flat" cmpd="sng" algn="ctr">
          <a:solidFill>
            <a:schemeClr val="accent3">
              <a:tint val="40000"/>
              <a:alpha val="90000"/>
              <a:hueOff val="-5764894"/>
              <a:satOff val="-3767"/>
              <a:lumOff val="-167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n-US" sz="1400" kern="1200" dirty="0" smtClean="0">
              <a:latin typeface="Calibri" panose="020F0502020204030204" pitchFamily="34" charset="0"/>
              <a:cs typeface="Calibri" panose="020F0502020204030204" pitchFamily="34" charset="0"/>
            </a:rPr>
            <a:t>Screening for food insecurity or housing instability in clinical settings</a:t>
          </a:r>
          <a:endParaRPr lang="en-US" sz="1400" kern="1200" dirty="0">
            <a:latin typeface="Calibri" panose="020F0502020204030204" pitchFamily="34" charset="0"/>
            <a:cs typeface="Calibri" panose="020F0502020204030204" pitchFamily="34" charset="0"/>
          </a:endParaRPr>
        </a:p>
      </dsp:txBody>
      <dsp:txXfrm>
        <a:off x="5921994" y="1669909"/>
        <a:ext cx="1695872" cy="1130581"/>
      </dsp:txXfrm>
    </dsp:sp>
    <dsp:sp modelId="{A492E14F-76C6-4603-BA94-8B446760E46F}">
      <dsp:nvSpPr>
        <dsp:cNvPr id="0" name=""/>
        <dsp:cNvSpPr/>
      </dsp:nvSpPr>
      <dsp:spPr>
        <a:xfrm>
          <a:off x="126050" y="3106973"/>
          <a:ext cx="2252309" cy="1362146"/>
        </a:xfrm>
        <a:prstGeom prst="chevron">
          <a:avLst/>
        </a:prstGeom>
        <a:solidFill>
          <a:schemeClr val="accent3">
            <a:hueOff val="-9491525"/>
            <a:satOff val="-6236"/>
            <a:lumOff val="-12157"/>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ct val="35000"/>
            </a:spcAft>
          </a:pPr>
          <a:r>
            <a:rPr lang="en-US" sz="1800" kern="1200" dirty="0" smtClean="0">
              <a:latin typeface="Calibri" panose="020F0502020204030204" pitchFamily="34" charset="0"/>
              <a:cs typeface="Calibri" panose="020F0502020204030204" pitchFamily="34" charset="0"/>
            </a:rPr>
            <a:t>Social needs</a:t>
          </a:r>
          <a:endParaRPr lang="en-US" sz="1800" kern="1200" dirty="0">
            <a:latin typeface="Calibri" panose="020F0502020204030204" pitchFamily="34" charset="0"/>
            <a:cs typeface="Calibri" panose="020F0502020204030204" pitchFamily="34" charset="0"/>
          </a:endParaRPr>
        </a:p>
      </dsp:txBody>
      <dsp:txXfrm>
        <a:off x="807123" y="3106973"/>
        <a:ext cx="890163" cy="1362146"/>
      </dsp:txXfrm>
    </dsp:sp>
    <dsp:sp modelId="{AACE3A1D-5830-4577-854B-C88D4AA232F8}">
      <dsp:nvSpPr>
        <dsp:cNvPr id="0" name=""/>
        <dsp:cNvSpPr/>
      </dsp:nvSpPr>
      <dsp:spPr>
        <a:xfrm>
          <a:off x="1935661" y="3222756"/>
          <a:ext cx="3773230" cy="1130581"/>
        </a:xfrm>
        <a:prstGeom prst="chevron">
          <a:avLst/>
        </a:prstGeom>
        <a:solidFill>
          <a:schemeClr val="accent3">
            <a:tint val="40000"/>
            <a:alpha val="90000"/>
            <a:hueOff val="-7686525"/>
            <a:satOff val="-5023"/>
            <a:lumOff val="-2233"/>
            <a:alphaOff val="0"/>
          </a:schemeClr>
        </a:solidFill>
        <a:ln w="19050" cap="flat" cmpd="sng" algn="ctr">
          <a:solidFill>
            <a:schemeClr val="accent3">
              <a:tint val="40000"/>
              <a:alpha val="90000"/>
              <a:hueOff val="-7686525"/>
              <a:satOff val="-5023"/>
              <a:lumOff val="-223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n-US" sz="1400" kern="1200" dirty="0" smtClean="0">
              <a:latin typeface="Calibri" panose="020F0502020204030204" pitchFamily="34" charset="0"/>
              <a:cs typeface="Calibri" panose="020F0502020204030204" pitchFamily="34" charset="0"/>
            </a:rPr>
            <a:t>Immediate needs that takes into account patient preferences and priorities</a:t>
          </a:r>
          <a:endParaRPr lang="en-US" sz="1400" kern="1200" dirty="0">
            <a:latin typeface="Calibri" panose="020F0502020204030204" pitchFamily="34" charset="0"/>
            <a:cs typeface="Calibri" panose="020F0502020204030204" pitchFamily="34" charset="0"/>
          </a:endParaRPr>
        </a:p>
      </dsp:txBody>
      <dsp:txXfrm>
        <a:off x="2500952" y="3222756"/>
        <a:ext cx="2642649" cy="1130581"/>
      </dsp:txXfrm>
    </dsp:sp>
    <dsp:sp modelId="{97723901-E7BA-4A91-8947-914A09EDE1CD}">
      <dsp:nvSpPr>
        <dsp:cNvPr id="0" name=""/>
        <dsp:cNvSpPr/>
      </dsp:nvSpPr>
      <dsp:spPr>
        <a:xfrm>
          <a:off x="5313189" y="3222756"/>
          <a:ext cx="2826453" cy="1130581"/>
        </a:xfrm>
        <a:prstGeom prst="chevron">
          <a:avLst/>
        </a:prstGeom>
        <a:solidFill>
          <a:schemeClr val="accent3">
            <a:tint val="40000"/>
            <a:alpha val="90000"/>
            <a:hueOff val="-9608156"/>
            <a:satOff val="-6279"/>
            <a:lumOff val="-2791"/>
            <a:alphaOff val="0"/>
          </a:schemeClr>
        </a:solidFill>
        <a:ln w="19050" cap="flat" cmpd="sng" algn="ctr">
          <a:solidFill>
            <a:schemeClr val="accent3">
              <a:tint val="40000"/>
              <a:alpha val="90000"/>
              <a:hueOff val="-9608156"/>
              <a:satOff val="-6279"/>
              <a:lumOff val="-279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n-US" sz="1400" kern="1200" dirty="0" smtClean="0">
              <a:latin typeface="Calibri" panose="020F0502020204030204" pitchFamily="34" charset="0"/>
              <a:cs typeface="Calibri" panose="020F0502020204030204" pitchFamily="34" charset="0"/>
            </a:rPr>
            <a:t>Connecting patients to resources for needs identified as priorities and for which they request help  </a:t>
          </a:r>
          <a:endParaRPr lang="en-US" sz="1400" kern="1200" dirty="0">
            <a:latin typeface="Calibri" panose="020F0502020204030204" pitchFamily="34" charset="0"/>
            <a:cs typeface="Calibri" panose="020F0502020204030204" pitchFamily="34" charset="0"/>
          </a:endParaRPr>
        </a:p>
      </dsp:txBody>
      <dsp:txXfrm>
        <a:off x="5878480" y="3222756"/>
        <a:ext cx="1695872" cy="11305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C7DBA8-7DC0-4C4C-8476-4464A93809E2}">
      <dsp:nvSpPr>
        <dsp:cNvPr id="0" name=""/>
        <dsp:cNvSpPr/>
      </dsp:nvSpPr>
      <dsp:spPr>
        <a:xfrm>
          <a:off x="891" y="1745"/>
          <a:ext cx="7770616" cy="149565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en-US" sz="3700" kern="1200" dirty="0" smtClean="0">
              <a:latin typeface="Calibri" panose="020F0502020204030204" pitchFamily="34" charset="0"/>
              <a:cs typeface="Calibri" panose="020F0502020204030204" pitchFamily="34" charset="0"/>
            </a:rPr>
            <a:t>The lack of consistent access to enough food for an active, healthy life. </a:t>
          </a:r>
          <a:endParaRPr lang="en-US" sz="3700" kern="1200" dirty="0">
            <a:latin typeface="Calibri" panose="020F0502020204030204" pitchFamily="34" charset="0"/>
            <a:cs typeface="Calibri" panose="020F0502020204030204" pitchFamily="34" charset="0"/>
          </a:endParaRPr>
        </a:p>
      </dsp:txBody>
      <dsp:txXfrm>
        <a:off x="44697" y="45551"/>
        <a:ext cx="7683004" cy="1408041"/>
      </dsp:txXfrm>
    </dsp:sp>
    <dsp:sp modelId="{561BED27-FEC3-4B52-A444-40B9C2436F8A}">
      <dsp:nvSpPr>
        <dsp:cNvPr id="0" name=""/>
        <dsp:cNvSpPr/>
      </dsp:nvSpPr>
      <dsp:spPr>
        <a:xfrm>
          <a:off x="891" y="1634054"/>
          <a:ext cx="5076007" cy="1495653"/>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latin typeface="Calibri" panose="020F0502020204030204" pitchFamily="34" charset="0"/>
              <a:cs typeface="Calibri" panose="020F0502020204030204" pitchFamily="34" charset="0"/>
            </a:rPr>
            <a:t>Household-level economic and social condition of limited or uncertain access to adequate nutritious food.</a:t>
          </a:r>
          <a:endParaRPr lang="en-US" sz="2200" kern="1200" dirty="0">
            <a:latin typeface="Calibri" panose="020F0502020204030204" pitchFamily="34" charset="0"/>
            <a:cs typeface="Calibri" panose="020F0502020204030204" pitchFamily="34" charset="0"/>
          </a:endParaRPr>
        </a:p>
      </dsp:txBody>
      <dsp:txXfrm>
        <a:off x="44697" y="1677860"/>
        <a:ext cx="4988395" cy="1408041"/>
      </dsp:txXfrm>
    </dsp:sp>
    <dsp:sp modelId="{FBF44B09-EE39-426C-8775-E9C6EBF6CD42}">
      <dsp:nvSpPr>
        <dsp:cNvPr id="0" name=""/>
        <dsp:cNvSpPr/>
      </dsp:nvSpPr>
      <dsp:spPr>
        <a:xfrm>
          <a:off x="0" y="3266362"/>
          <a:ext cx="2485801" cy="1495653"/>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latin typeface="Calibri" panose="020F0502020204030204" pitchFamily="34" charset="0"/>
              <a:cs typeface="Calibri" panose="020F0502020204030204" pitchFamily="34" charset="0"/>
            </a:rPr>
            <a:t>Food insecurity is often invisible and hidden.</a:t>
          </a:r>
          <a:endParaRPr lang="en-US" sz="2200" kern="1200" dirty="0">
            <a:latin typeface="Calibri" panose="020F0502020204030204" pitchFamily="34" charset="0"/>
            <a:cs typeface="Calibri" panose="020F0502020204030204" pitchFamily="34" charset="0"/>
          </a:endParaRPr>
        </a:p>
      </dsp:txBody>
      <dsp:txXfrm>
        <a:off x="43806" y="3310168"/>
        <a:ext cx="2398189" cy="1408041"/>
      </dsp:txXfrm>
    </dsp:sp>
    <dsp:sp modelId="{E9CA575E-AB92-47F6-94E4-5A17B82C0FC4}">
      <dsp:nvSpPr>
        <dsp:cNvPr id="0" name=""/>
        <dsp:cNvSpPr/>
      </dsp:nvSpPr>
      <dsp:spPr>
        <a:xfrm>
          <a:off x="2591097" y="3266362"/>
          <a:ext cx="2485801" cy="1495653"/>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latin typeface="Calibri" panose="020F0502020204030204" pitchFamily="34" charset="0"/>
              <a:cs typeface="Calibri" panose="020F0502020204030204" pitchFamily="34" charset="0"/>
            </a:rPr>
            <a:t>There is no single face of food insecurity. </a:t>
          </a:r>
          <a:endParaRPr lang="en-US" sz="2200" kern="1200" dirty="0">
            <a:latin typeface="Calibri" panose="020F0502020204030204" pitchFamily="34" charset="0"/>
            <a:cs typeface="Calibri" panose="020F0502020204030204" pitchFamily="34" charset="0"/>
          </a:endParaRPr>
        </a:p>
      </dsp:txBody>
      <dsp:txXfrm>
        <a:off x="2634903" y="3310168"/>
        <a:ext cx="2398189" cy="1408041"/>
      </dsp:txXfrm>
    </dsp:sp>
    <dsp:sp modelId="{12B490AB-AA11-4F0D-97A7-721E8FA3B067}">
      <dsp:nvSpPr>
        <dsp:cNvPr id="0" name=""/>
        <dsp:cNvSpPr/>
      </dsp:nvSpPr>
      <dsp:spPr>
        <a:xfrm>
          <a:off x="5286598" y="1634054"/>
          <a:ext cx="2485801" cy="1495653"/>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latin typeface="Calibri" panose="020F0502020204030204" pitchFamily="34" charset="0"/>
              <a:cs typeface="Calibri" panose="020F0502020204030204" pitchFamily="34" charset="0"/>
            </a:rPr>
            <a:t>1 in 8 U.S. households were food insecure in 2017. </a:t>
          </a:r>
          <a:endParaRPr lang="en-US" sz="2200" kern="1200" dirty="0">
            <a:latin typeface="Calibri" panose="020F0502020204030204" pitchFamily="34" charset="0"/>
            <a:cs typeface="Calibri" panose="020F0502020204030204" pitchFamily="34" charset="0"/>
          </a:endParaRPr>
        </a:p>
      </dsp:txBody>
      <dsp:txXfrm>
        <a:off x="5330404" y="1677860"/>
        <a:ext cx="2398189" cy="1408041"/>
      </dsp:txXfrm>
    </dsp:sp>
    <dsp:sp modelId="{12F40947-940F-48EB-8698-778D3BD1606E}">
      <dsp:nvSpPr>
        <dsp:cNvPr id="0" name=""/>
        <dsp:cNvSpPr/>
      </dsp:nvSpPr>
      <dsp:spPr>
        <a:xfrm>
          <a:off x="5285706" y="3266362"/>
          <a:ext cx="2485801" cy="1495653"/>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666750">
            <a:lnSpc>
              <a:spcPct val="90000"/>
            </a:lnSpc>
            <a:spcBef>
              <a:spcPct val="0"/>
            </a:spcBef>
            <a:spcAft>
              <a:spcPct val="35000"/>
            </a:spcAft>
          </a:pPr>
          <a:r>
            <a:rPr lang="en-US" sz="2200" kern="1200" dirty="0" smtClean="0">
              <a:latin typeface="Calibri" panose="020F0502020204030204" pitchFamily="34" charset="0"/>
              <a:cs typeface="Calibri" panose="020F0502020204030204" pitchFamily="34" charset="0"/>
            </a:rPr>
            <a:t>Food insecurity affects ALL communities in the U.S.</a:t>
          </a:r>
          <a:endParaRPr lang="en-US" sz="2200" kern="1200" dirty="0">
            <a:latin typeface="Calibri" panose="020F0502020204030204" pitchFamily="34" charset="0"/>
            <a:cs typeface="Calibri" panose="020F0502020204030204" pitchFamily="34" charset="0"/>
          </a:endParaRPr>
        </a:p>
      </dsp:txBody>
      <dsp:txXfrm>
        <a:off x="5329512" y="3310168"/>
        <a:ext cx="2398189" cy="14080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434DD8-3486-4235-BD23-C47E85065579}">
      <dsp:nvSpPr>
        <dsp:cNvPr id="0" name=""/>
        <dsp:cNvSpPr/>
      </dsp:nvSpPr>
      <dsp:spPr>
        <a:xfrm>
          <a:off x="0" y="0"/>
          <a:ext cx="6583680" cy="1134364"/>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dirty="0" smtClean="0">
              <a:latin typeface="Calibri" panose="020F0502020204030204" pitchFamily="34" charset="0"/>
              <a:cs typeface="Calibri" panose="020F0502020204030204" pitchFamily="34" charset="0"/>
            </a:rPr>
            <a:t>Screen all patients routinely for food insecurity, using a brief, validated tool</a:t>
          </a:r>
          <a:endParaRPr lang="en-US" sz="2100" kern="1200" dirty="0">
            <a:latin typeface="Calibri" panose="020F0502020204030204" pitchFamily="34" charset="0"/>
            <a:cs typeface="Calibri" panose="020F0502020204030204" pitchFamily="34" charset="0"/>
          </a:endParaRPr>
        </a:p>
      </dsp:txBody>
      <dsp:txXfrm>
        <a:off x="33224" y="33224"/>
        <a:ext cx="5263759" cy="1067916"/>
      </dsp:txXfrm>
    </dsp:sp>
    <dsp:sp modelId="{9B39BA4D-07CF-4C49-A59E-49271B19B01D}">
      <dsp:nvSpPr>
        <dsp:cNvPr id="0" name=""/>
        <dsp:cNvSpPr/>
      </dsp:nvSpPr>
      <dsp:spPr>
        <a:xfrm>
          <a:off x="551383" y="1340612"/>
          <a:ext cx="6583680" cy="1134364"/>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dirty="0" smtClean="0">
              <a:latin typeface="Calibri" panose="020F0502020204030204" pitchFamily="34" charset="0"/>
              <a:cs typeface="Calibri" panose="020F0502020204030204" pitchFamily="34" charset="0"/>
            </a:rPr>
            <a:t>Document the results of the screen</a:t>
          </a:r>
          <a:endParaRPr lang="en-US" sz="2100" kern="1200" dirty="0">
            <a:latin typeface="Calibri" panose="020F0502020204030204" pitchFamily="34" charset="0"/>
            <a:cs typeface="Calibri" panose="020F0502020204030204" pitchFamily="34" charset="0"/>
          </a:endParaRPr>
        </a:p>
      </dsp:txBody>
      <dsp:txXfrm>
        <a:off x="584607" y="1373836"/>
        <a:ext cx="5228512" cy="1067916"/>
      </dsp:txXfrm>
    </dsp:sp>
    <dsp:sp modelId="{8BBA3E4B-70FA-4542-B552-88D41125AD8C}">
      <dsp:nvSpPr>
        <dsp:cNvPr id="0" name=""/>
        <dsp:cNvSpPr/>
      </dsp:nvSpPr>
      <dsp:spPr>
        <a:xfrm>
          <a:off x="1094536" y="2681224"/>
          <a:ext cx="6583680" cy="1134364"/>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dirty="0" smtClean="0">
              <a:latin typeface="Calibri" panose="020F0502020204030204" pitchFamily="34" charset="0"/>
              <a:cs typeface="Calibri" panose="020F0502020204030204" pitchFamily="34" charset="0"/>
            </a:rPr>
            <a:t>If positive, discuss patients’ preferences and priorities and provide appropriate referrals and/or resources if requested  </a:t>
          </a:r>
          <a:endParaRPr lang="en-US" sz="2100" kern="1200" dirty="0">
            <a:latin typeface="Calibri" panose="020F0502020204030204" pitchFamily="34" charset="0"/>
            <a:cs typeface="Calibri" panose="020F0502020204030204" pitchFamily="34" charset="0"/>
          </a:endParaRPr>
        </a:p>
      </dsp:txBody>
      <dsp:txXfrm>
        <a:off x="1127760" y="2714448"/>
        <a:ext cx="5236741" cy="1067916"/>
      </dsp:txXfrm>
    </dsp:sp>
    <dsp:sp modelId="{CA3C5A7C-1197-4CE1-B538-94E6D2DAA15C}">
      <dsp:nvSpPr>
        <dsp:cNvPr id="0" name=""/>
        <dsp:cNvSpPr/>
      </dsp:nvSpPr>
      <dsp:spPr>
        <a:xfrm>
          <a:off x="1645920" y="4021836"/>
          <a:ext cx="6583680" cy="1134364"/>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dirty="0" smtClean="0">
              <a:latin typeface="Calibri" panose="020F0502020204030204" pitchFamily="34" charset="0"/>
              <a:cs typeface="Calibri" panose="020F0502020204030204" pitchFamily="34" charset="0"/>
            </a:rPr>
            <a:t>Follow up with patients to find out if they connected with the resources and their need was ultimately met</a:t>
          </a:r>
          <a:endParaRPr lang="en-US" sz="2100" kern="1200" dirty="0">
            <a:latin typeface="Calibri" panose="020F0502020204030204" pitchFamily="34" charset="0"/>
            <a:cs typeface="Calibri" panose="020F0502020204030204" pitchFamily="34" charset="0"/>
          </a:endParaRPr>
        </a:p>
      </dsp:txBody>
      <dsp:txXfrm>
        <a:off x="1679144" y="4055060"/>
        <a:ext cx="5228512" cy="1067916"/>
      </dsp:txXfrm>
    </dsp:sp>
    <dsp:sp modelId="{1BFBD49A-CA62-4AC1-9810-AEC20CFFD6CF}">
      <dsp:nvSpPr>
        <dsp:cNvPr id="0" name=""/>
        <dsp:cNvSpPr/>
      </dsp:nvSpPr>
      <dsp:spPr>
        <a:xfrm>
          <a:off x="5846343" y="868819"/>
          <a:ext cx="737336" cy="737336"/>
        </a:xfrm>
        <a:prstGeom prst="downArrow">
          <a:avLst>
            <a:gd name="adj1" fmla="val 55000"/>
            <a:gd name="adj2" fmla="val 45000"/>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endParaRPr lang="en-US" sz="3500" kern="1200"/>
        </a:p>
      </dsp:txBody>
      <dsp:txXfrm>
        <a:off x="6012244" y="868819"/>
        <a:ext cx="405534" cy="554845"/>
      </dsp:txXfrm>
    </dsp:sp>
    <dsp:sp modelId="{E4690987-700E-45F5-BDB7-F80047051275}">
      <dsp:nvSpPr>
        <dsp:cNvPr id="0" name=""/>
        <dsp:cNvSpPr/>
      </dsp:nvSpPr>
      <dsp:spPr>
        <a:xfrm>
          <a:off x="6397726" y="2209431"/>
          <a:ext cx="737336" cy="737336"/>
        </a:xfrm>
        <a:prstGeom prst="downArrow">
          <a:avLst>
            <a:gd name="adj1" fmla="val 55000"/>
            <a:gd name="adj2" fmla="val 45000"/>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endParaRPr lang="en-US" sz="3500" kern="1200"/>
        </a:p>
      </dsp:txBody>
      <dsp:txXfrm>
        <a:off x="6563627" y="2209431"/>
        <a:ext cx="405534" cy="554845"/>
      </dsp:txXfrm>
    </dsp:sp>
    <dsp:sp modelId="{06E50D52-93C5-434D-953B-8FABC00B1FB4}">
      <dsp:nvSpPr>
        <dsp:cNvPr id="0" name=""/>
        <dsp:cNvSpPr/>
      </dsp:nvSpPr>
      <dsp:spPr>
        <a:xfrm>
          <a:off x="6940880" y="3550043"/>
          <a:ext cx="737336" cy="737336"/>
        </a:xfrm>
        <a:prstGeom prst="downArrow">
          <a:avLst>
            <a:gd name="adj1" fmla="val 55000"/>
            <a:gd name="adj2" fmla="val 45000"/>
          </a:avLst>
        </a:prstGeom>
        <a:solidFill>
          <a:schemeClr val="accent4">
            <a:tint val="40000"/>
            <a:alpha val="90000"/>
            <a:hueOff val="0"/>
            <a:satOff val="0"/>
            <a:lumOff val="0"/>
            <a:alphaOff val="0"/>
          </a:schemeClr>
        </a:solidFill>
        <a:ln w="1905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endParaRPr lang="en-US" sz="3500" kern="1200"/>
        </a:p>
      </dsp:txBody>
      <dsp:txXfrm>
        <a:off x="7106781" y="3550043"/>
        <a:ext cx="405534" cy="554845"/>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3163" tIns="46582" rIns="93163" bIns="46582"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898102" y="0"/>
            <a:ext cx="2982119" cy="464820"/>
          </a:xfrm>
          <a:prstGeom prst="rect">
            <a:avLst/>
          </a:prstGeom>
        </p:spPr>
        <p:txBody>
          <a:bodyPr vert="horz" lIns="93163" tIns="46582" rIns="93163" bIns="46582" rtlCol="0"/>
          <a:lstStyle>
            <a:lvl1pPr algn="r" fontAlgn="auto">
              <a:spcBef>
                <a:spcPts val="0"/>
              </a:spcBef>
              <a:spcAft>
                <a:spcPts val="0"/>
              </a:spcAft>
              <a:defRPr sz="1200">
                <a:latin typeface="+mn-lt"/>
              </a:defRPr>
            </a:lvl1pPr>
          </a:lstStyle>
          <a:p>
            <a:pPr>
              <a:defRPr/>
            </a:pPr>
            <a:fld id="{3B8A2524-59BA-48ED-9660-9976E6B2C43C}" type="datetimeFigureOut">
              <a:rPr lang="en-US"/>
              <a:pPr>
                <a:defRPr/>
              </a:pPr>
              <a:t>5/26/2020</a:t>
            </a:fld>
            <a:endParaRPr lang="en-US" dirty="0"/>
          </a:p>
        </p:txBody>
      </p:sp>
      <p:sp>
        <p:nvSpPr>
          <p:cNvPr id="4" name="Footer Placeholder 3"/>
          <p:cNvSpPr>
            <a:spLocks noGrp="1"/>
          </p:cNvSpPr>
          <p:nvPr>
            <p:ph type="ftr" sz="quarter" idx="2"/>
          </p:nvPr>
        </p:nvSpPr>
        <p:spPr>
          <a:xfrm>
            <a:off x="0" y="8829967"/>
            <a:ext cx="2982119" cy="464820"/>
          </a:xfrm>
          <a:prstGeom prst="rect">
            <a:avLst/>
          </a:prstGeom>
        </p:spPr>
        <p:txBody>
          <a:bodyPr vert="horz" lIns="93163" tIns="46582" rIns="93163" bIns="46582"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898102" y="8829967"/>
            <a:ext cx="2982119" cy="464820"/>
          </a:xfrm>
          <a:prstGeom prst="rect">
            <a:avLst/>
          </a:prstGeom>
        </p:spPr>
        <p:txBody>
          <a:bodyPr vert="horz" wrap="square" lIns="93163" tIns="46582" rIns="93163" bIns="46582" numCol="1" anchor="b" anchorCtr="0" compatLnSpc="1">
            <a:prstTxWarp prst="textNoShape">
              <a:avLst/>
            </a:prstTxWarp>
          </a:bodyPr>
          <a:lstStyle>
            <a:lvl1pPr algn="r">
              <a:defRPr sz="1200">
                <a:latin typeface="Calibri" panose="020F0502020204030204" pitchFamily="34" charset="0"/>
              </a:defRPr>
            </a:lvl1pPr>
          </a:lstStyle>
          <a:p>
            <a:fld id="{D4A5346C-A750-4DD3-B4C9-0D824ACCA5C8}" type="slidenum">
              <a:rPr lang="en-US" altLang="en-US"/>
              <a:pPr/>
              <a:t>‹#›</a:t>
            </a:fld>
            <a:endParaRPr lang="en-US" altLang="en-US"/>
          </a:p>
        </p:txBody>
      </p:sp>
    </p:spTree>
    <p:extLst>
      <p:ext uri="{BB962C8B-B14F-4D97-AF65-F5344CB8AC3E}">
        <p14:creationId xmlns:p14="http://schemas.microsoft.com/office/powerpoint/2010/main" val="19791077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3163" tIns="46582" rIns="93163" bIns="46582"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98102" y="0"/>
            <a:ext cx="2982119" cy="464820"/>
          </a:xfrm>
          <a:prstGeom prst="rect">
            <a:avLst/>
          </a:prstGeom>
        </p:spPr>
        <p:txBody>
          <a:bodyPr vert="horz" lIns="93163" tIns="46582" rIns="93163" bIns="46582" rtlCol="0"/>
          <a:lstStyle>
            <a:lvl1pPr algn="r" fontAlgn="auto">
              <a:spcBef>
                <a:spcPts val="0"/>
              </a:spcBef>
              <a:spcAft>
                <a:spcPts val="0"/>
              </a:spcAft>
              <a:defRPr sz="1200">
                <a:latin typeface="+mn-lt"/>
              </a:defRPr>
            </a:lvl1pPr>
          </a:lstStyle>
          <a:p>
            <a:pPr>
              <a:defRPr/>
            </a:pPr>
            <a:fld id="{7E4806FE-F656-4618-8A35-01FD27F3C430}" type="datetimeFigureOut">
              <a:rPr lang="en-US"/>
              <a:pPr>
                <a:defRPr/>
              </a:pPr>
              <a:t>5/26/2020</a:t>
            </a:fld>
            <a:endParaRPr lang="en-US" dirty="0"/>
          </a:p>
        </p:txBody>
      </p:sp>
      <p:sp>
        <p:nvSpPr>
          <p:cNvPr id="4" name="Slide Image Placeholder 3"/>
          <p:cNvSpPr>
            <a:spLocks noGrp="1" noRot="1" noChangeAspect="1"/>
          </p:cNvSpPr>
          <p:nvPr>
            <p:ph type="sldImg" idx="2"/>
          </p:nvPr>
        </p:nvSpPr>
        <p:spPr>
          <a:xfrm>
            <a:off x="1117600" y="696913"/>
            <a:ext cx="4646613" cy="3486150"/>
          </a:xfrm>
          <a:prstGeom prst="rect">
            <a:avLst/>
          </a:prstGeom>
          <a:noFill/>
          <a:ln w="12700">
            <a:solidFill>
              <a:prstClr val="black"/>
            </a:solidFill>
          </a:ln>
        </p:spPr>
        <p:txBody>
          <a:bodyPr vert="horz" lIns="93163" tIns="46582" rIns="93163" bIns="46582" rtlCol="0" anchor="ctr"/>
          <a:lstStyle/>
          <a:p>
            <a:pPr lvl="0"/>
            <a:endParaRPr lang="en-US" noProof="0" dirty="0"/>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3163" tIns="46582" rIns="93163" bIns="46582"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967"/>
            <a:ext cx="2982119" cy="464820"/>
          </a:xfrm>
          <a:prstGeom prst="rect">
            <a:avLst/>
          </a:prstGeom>
        </p:spPr>
        <p:txBody>
          <a:bodyPr vert="horz" lIns="93163" tIns="46582" rIns="93163" bIns="46582"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wrap="square" lIns="93163" tIns="46582" rIns="93163" bIns="46582" numCol="1" anchor="b" anchorCtr="0" compatLnSpc="1">
            <a:prstTxWarp prst="textNoShape">
              <a:avLst/>
            </a:prstTxWarp>
          </a:bodyPr>
          <a:lstStyle>
            <a:lvl1pPr algn="r">
              <a:defRPr sz="1200">
                <a:latin typeface="Calibri" panose="020F0502020204030204" pitchFamily="34" charset="0"/>
              </a:defRPr>
            </a:lvl1pPr>
          </a:lstStyle>
          <a:p>
            <a:fld id="{37786958-261D-4DE1-AE12-CBC5DA3B3DD1}" type="slidenum">
              <a:rPr lang="en-US" altLang="en-US"/>
              <a:pPr/>
              <a:t>‹#›</a:t>
            </a:fld>
            <a:endParaRPr lang="en-US" altLang="en-US"/>
          </a:p>
        </p:txBody>
      </p:sp>
    </p:spTree>
    <p:extLst>
      <p:ext uri="{BB962C8B-B14F-4D97-AF65-F5344CB8AC3E}">
        <p14:creationId xmlns:p14="http://schemas.microsoft.com/office/powerpoint/2010/main" val="40468007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annals.org/aim/fullarticle/2678505/addressing-social-determinants-improve-patient-care-promote-health-equity-america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centerforhungerfreecommunities.org/our-programs/witnesses-hunger"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map.feedingamerica.org/county/2017/overall/pennsylvania/county/philadelphia"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nbcphiladelphia.com/news/local/food-insecurity-maps/216474/"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rwjf.org/en/library/infographics/the-truth-about-aces.html"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philadelphiaaces.org/philadelphia-ace-survey"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nopren.org/wp-content/uploads/2016/12/RxforCalFresh_SDHC.PD_.pdf"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hungerandhealth.feedingamerica.org/understand-food-insecurity/hunger-health-101/"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populationhealth.humana.com/wp-content/uploads/2019/11/Food-Insecurity-Policy-Brief-2019.pdf"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8" Type="http://schemas.openxmlformats.org/officeDocument/2006/relationships/hyperlink" Target="https://nam.edu/wp-content/uploads/2017/05/Standardized-Screening-for-Health-Related-Social-Needs-in-Clinical-Settings.pdf" TargetMode="External"/><Relationship Id="rId3" Type="http://schemas.openxmlformats.org/officeDocument/2006/relationships/hyperlink" Target="https://www.ers.usda.gov/topics/food-nutrition-assistance/food-security-in-the-us/survey-tools.aspx#household" TargetMode="External"/><Relationship Id="rId7" Type="http://schemas.openxmlformats.org/officeDocument/2006/relationships/hyperlink" Target="https://www.aap.org/en-us/about-the-aap/aap-press-room/Pages/Lack-of-Adequate-Food.aspx" TargetMode="External"/><Relationship Id="rId2" Type="http://schemas.openxmlformats.org/officeDocument/2006/relationships/slide" Target="../slides/slide46.xml"/><Relationship Id="rId1" Type="http://schemas.openxmlformats.org/officeDocument/2006/relationships/notesMaster" Target="../notesMasters/notesMaster1.xml"/><Relationship Id="rId6" Type="http://schemas.openxmlformats.org/officeDocument/2006/relationships/hyperlink" Target="https://childrenshealthwatch.org/wp-content/uploads/brief-assessment-of-food-insecurity-accurately-identifies-high-risk-us-adults.pdf" TargetMode="External"/><Relationship Id="rId5" Type="http://schemas.openxmlformats.org/officeDocument/2006/relationships/hyperlink" Target="https://childrenshealthwatch.org/wp-content/uploads/Baer-FI-and-adolescents-JAH-2015.pdf" TargetMode="External"/><Relationship Id="rId4" Type="http://schemas.openxmlformats.org/officeDocument/2006/relationships/hyperlink" Target="http://www.childrenshealthwatch.org/wp-content/uploads/EH_Pediatrics_2010.pdf" TargetMode="External"/><Relationship Id="rId9" Type="http://schemas.openxmlformats.org/officeDocument/2006/relationships/hyperlink" Target="https://childrenshealthwatch.org/wp-content/uploads/EH_Pediatrics_2010.pdf"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frac.org/wp-content/uploads/frac-aap-toolkit.pdf"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frac.org/wp-content/uploads/thrifty_food_plan_2012.pdf"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mailto:tsen@hungercoalition.org"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www.aappublications.org/news/2016/02/11/FoodInsecurity021116"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www.aappublications.org/news/2016/02/11/FoodInsecurity021116"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www.aappublications.org/news/2016/02/11/FoodInsecurity021116"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www.aappublications.org/news/2016/02/11/FoodInsecurity021116" TargetMode="External"/><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xfrm>
            <a:off x="1117600" y="696913"/>
            <a:ext cx="4646613" cy="34861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843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lvl1pPr>
              <a:defRPr>
                <a:solidFill>
                  <a:schemeClr val="tx1"/>
                </a:solidFill>
                <a:latin typeface="Arial" panose="020B0604020202020204" pitchFamily="34" charset="0"/>
              </a:defRPr>
            </a:lvl1pPr>
            <a:lvl2pPr marL="756953" indent="-291136">
              <a:defRPr>
                <a:solidFill>
                  <a:schemeClr val="tx1"/>
                </a:solidFill>
                <a:latin typeface="Arial" panose="020B0604020202020204" pitchFamily="34" charset="0"/>
              </a:defRPr>
            </a:lvl2pPr>
            <a:lvl3pPr marL="1164543" indent="-232908">
              <a:defRPr>
                <a:solidFill>
                  <a:schemeClr val="tx1"/>
                </a:solidFill>
                <a:latin typeface="Arial" panose="020B0604020202020204" pitchFamily="34" charset="0"/>
              </a:defRPr>
            </a:lvl3pPr>
            <a:lvl4pPr marL="1630360" indent="-232908">
              <a:defRPr>
                <a:solidFill>
                  <a:schemeClr val="tx1"/>
                </a:solidFill>
                <a:latin typeface="Arial" panose="020B0604020202020204" pitchFamily="34" charset="0"/>
              </a:defRPr>
            </a:lvl4pPr>
            <a:lvl5pPr marL="2096177" indent="-232908">
              <a:defRPr>
                <a:solidFill>
                  <a:schemeClr val="tx1"/>
                </a:solidFill>
                <a:latin typeface="Arial" panose="020B0604020202020204" pitchFamily="34" charset="0"/>
              </a:defRPr>
            </a:lvl5pPr>
            <a:lvl6pPr marL="2561993" indent="-232908" fontAlgn="base">
              <a:spcBef>
                <a:spcPct val="0"/>
              </a:spcBef>
              <a:spcAft>
                <a:spcPct val="0"/>
              </a:spcAft>
              <a:defRPr>
                <a:solidFill>
                  <a:schemeClr val="tx1"/>
                </a:solidFill>
                <a:latin typeface="Arial" panose="020B0604020202020204" pitchFamily="34" charset="0"/>
              </a:defRPr>
            </a:lvl6pPr>
            <a:lvl7pPr marL="3027810" indent="-232908" fontAlgn="base">
              <a:spcBef>
                <a:spcPct val="0"/>
              </a:spcBef>
              <a:spcAft>
                <a:spcPct val="0"/>
              </a:spcAft>
              <a:defRPr>
                <a:solidFill>
                  <a:schemeClr val="tx1"/>
                </a:solidFill>
                <a:latin typeface="Arial" panose="020B0604020202020204" pitchFamily="34" charset="0"/>
              </a:defRPr>
            </a:lvl7pPr>
            <a:lvl8pPr marL="3493628" indent="-232908" fontAlgn="base">
              <a:spcBef>
                <a:spcPct val="0"/>
              </a:spcBef>
              <a:spcAft>
                <a:spcPct val="0"/>
              </a:spcAft>
              <a:defRPr>
                <a:solidFill>
                  <a:schemeClr val="tx1"/>
                </a:solidFill>
                <a:latin typeface="Arial" panose="020B0604020202020204" pitchFamily="34" charset="0"/>
              </a:defRPr>
            </a:lvl8pPr>
            <a:lvl9pPr marL="3959445" indent="-232908" fontAlgn="base">
              <a:spcBef>
                <a:spcPct val="0"/>
              </a:spcBef>
              <a:spcAft>
                <a:spcPct val="0"/>
              </a:spcAft>
              <a:defRPr>
                <a:solidFill>
                  <a:schemeClr val="tx1"/>
                </a:solidFill>
                <a:latin typeface="Arial" panose="020B0604020202020204" pitchFamily="34" charset="0"/>
              </a:defRPr>
            </a:lvl9pPr>
          </a:lstStyle>
          <a:p>
            <a:fld id="{5DA3ACA4-F290-413E-9129-212C09FA743E}" type="slidenum">
              <a:rPr lang="en-US" altLang="en-US">
                <a:latin typeface="Calibri" panose="020F0502020204030204" pitchFamily="34" charset="0"/>
              </a:rPr>
              <a:pPr/>
              <a:t>1</a:t>
            </a:fld>
            <a:endParaRPr lang="en-US" altLang="en-US" dirty="0">
              <a:latin typeface="Calibri" panose="020F0502020204030204" pitchFamily="34" charset="0"/>
            </a:endParaRPr>
          </a:p>
        </p:txBody>
      </p:sp>
    </p:spTree>
    <p:extLst>
      <p:ext uri="{BB962C8B-B14F-4D97-AF65-F5344CB8AC3E}">
        <p14:creationId xmlns:p14="http://schemas.microsoft.com/office/powerpoint/2010/main" val="24147059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it’s really important to look at our patients in context. They are a lot more than how they present in our hospitals and offices. Going back to the iceberg analogy, what you see on the surface is only a fraction of who they are. They come with a whole host of beliefs, knowledge, motivations, hopes, fears, all colored by their circumstances and life experiences/history—by their education, workplaces, their schools, their homes, neighborhoods, and family support networks. </a:t>
            </a:r>
          </a:p>
          <a:p>
            <a:endParaRPr lang="en-US" baseline="0" dirty="0" smtClean="0"/>
          </a:p>
          <a:p>
            <a:r>
              <a:rPr lang="en-US" baseline="0" dirty="0" smtClean="0"/>
              <a:t>To delve deeper with our patients, we need empathy and a desire to know them as a whole person, go beyond the visible and stated. As a Cleveland Clinic video on empathy asks: “</a:t>
            </a:r>
            <a:r>
              <a:rPr lang="en-US" dirty="0" smtClean="0">
                <a:solidFill>
                  <a:srgbClr val="333333"/>
                </a:solidFill>
                <a:latin typeface="Roboto"/>
              </a:rPr>
              <a:t>If you could stand in someone else's shoes . . . hear what they hear. See what they see. Feel what they feel. Would you treat them differently?” If you knew what they were thinking</a:t>
            </a:r>
            <a:r>
              <a:rPr lang="en-US" baseline="0" dirty="0" smtClean="0">
                <a:solidFill>
                  <a:srgbClr val="333333"/>
                </a:solidFill>
                <a:latin typeface="Roboto"/>
              </a:rPr>
              <a:t> and experiencing outside of the hospital, w</a:t>
            </a:r>
            <a:r>
              <a:rPr lang="en-US" dirty="0" smtClean="0">
                <a:solidFill>
                  <a:srgbClr val="333333"/>
                </a:solidFill>
                <a:latin typeface="Roboto"/>
              </a:rPr>
              <a:t>ould you care</a:t>
            </a:r>
            <a:r>
              <a:rPr lang="en-US" baseline="0" dirty="0" smtClean="0">
                <a:solidFill>
                  <a:srgbClr val="333333"/>
                </a:solidFill>
                <a:latin typeface="Roboto"/>
              </a:rPr>
              <a:t> for them differently? </a:t>
            </a:r>
            <a:endParaRPr lang="en-US" dirty="0" smtClean="0"/>
          </a:p>
          <a:p>
            <a:endParaRPr lang="en-US" dirty="0"/>
          </a:p>
        </p:txBody>
      </p:sp>
      <p:sp>
        <p:nvSpPr>
          <p:cNvPr id="4" name="Slide Number Placeholder 3"/>
          <p:cNvSpPr>
            <a:spLocks noGrp="1"/>
          </p:cNvSpPr>
          <p:nvPr>
            <p:ph type="sldNum" sz="quarter" idx="10"/>
          </p:nvPr>
        </p:nvSpPr>
        <p:spPr/>
        <p:txBody>
          <a:bodyPr/>
          <a:lstStyle/>
          <a:p>
            <a:fld id="{37786958-261D-4DE1-AE12-CBC5DA3B3DD1}" type="slidenum">
              <a:rPr lang="en-US" altLang="en-US" smtClean="0"/>
              <a:pPr/>
              <a:t>10</a:t>
            </a:fld>
            <a:endParaRPr lang="en-US" altLang="en-US"/>
          </a:p>
        </p:txBody>
      </p:sp>
    </p:spTree>
    <p:extLst>
      <p:ext uri="{BB962C8B-B14F-4D97-AF65-F5344CB8AC3E}">
        <p14:creationId xmlns:p14="http://schemas.microsoft.com/office/powerpoint/2010/main" val="1483715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Taking</a:t>
            </a:r>
            <a:r>
              <a:rPr lang="en-US" baseline="0" dirty="0" smtClean="0"/>
              <a:t> into account patients’ contexts is particularly important in light of r</a:t>
            </a:r>
            <a:r>
              <a:rPr lang="en-US" dirty="0" smtClean="0"/>
              <a:t>ecent</a:t>
            </a:r>
            <a:r>
              <a:rPr lang="en-US" baseline="0" dirty="0" smtClean="0"/>
              <a:t> data that suggests that many of our patients experience significant unmet social needs. </a:t>
            </a:r>
            <a:endParaRPr lang="en-US" dirty="0"/>
          </a:p>
        </p:txBody>
      </p:sp>
      <p:sp>
        <p:nvSpPr>
          <p:cNvPr id="4" name="Slide Number Placeholder 3"/>
          <p:cNvSpPr>
            <a:spLocks noGrp="1"/>
          </p:cNvSpPr>
          <p:nvPr>
            <p:ph type="sldNum" sz="quarter" idx="10"/>
          </p:nvPr>
        </p:nvSpPr>
        <p:spPr/>
        <p:txBody>
          <a:bodyPr/>
          <a:lstStyle/>
          <a:p>
            <a:fld id="{37786958-261D-4DE1-AE12-CBC5DA3B3DD1}" type="slidenum">
              <a:rPr lang="en-US" altLang="en-US" smtClean="0"/>
              <a:pPr/>
              <a:t>11</a:t>
            </a:fld>
            <a:endParaRPr lang="en-US" altLang="en-US"/>
          </a:p>
        </p:txBody>
      </p:sp>
    </p:spTree>
    <p:extLst>
      <p:ext uri="{BB962C8B-B14F-4D97-AF65-F5344CB8AC3E}">
        <p14:creationId xmlns:p14="http://schemas.microsoft.com/office/powerpoint/2010/main" val="3898817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unmet needs show up</a:t>
            </a:r>
            <a:r>
              <a:rPr lang="en-US" baseline="0" dirty="0" smtClean="0"/>
              <a:t> in ways that y</a:t>
            </a:r>
            <a:r>
              <a:rPr lang="en-US" dirty="0" smtClean="0"/>
              <a:t>ou might recognize </a:t>
            </a:r>
            <a:r>
              <a:rPr lang="en-US" baseline="0" dirty="0" smtClean="0"/>
              <a:t>from your own patients. </a:t>
            </a:r>
            <a:endParaRPr lang="en-US" dirty="0"/>
          </a:p>
        </p:txBody>
      </p:sp>
      <p:sp>
        <p:nvSpPr>
          <p:cNvPr id="4" name="Slide Number Placeholder 3"/>
          <p:cNvSpPr>
            <a:spLocks noGrp="1"/>
          </p:cNvSpPr>
          <p:nvPr>
            <p:ph type="sldNum" sz="quarter" idx="10"/>
          </p:nvPr>
        </p:nvSpPr>
        <p:spPr/>
        <p:txBody>
          <a:bodyPr/>
          <a:lstStyle/>
          <a:p>
            <a:fld id="{37786958-261D-4DE1-AE12-CBC5DA3B3DD1}" type="slidenum">
              <a:rPr lang="en-US" altLang="en-US" smtClean="0"/>
              <a:pPr/>
              <a:t>12</a:t>
            </a:fld>
            <a:endParaRPr lang="en-US" altLang="en-US"/>
          </a:p>
        </p:txBody>
      </p:sp>
    </p:spTree>
    <p:extLst>
      <p:ext uri="{BB962C8B-B14F-4D97-AF65-F5344CB8AC3E}">
        <p14:creationId xmlns:p14="http://schemas.microsoft.com/office/powerpoint/2010/main" val="14424282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You have probably experienced</a:t>
            </a:r>
            <a:r>
              <a:rPr lang="en-US" i="0" baseline="0" dirty="0" smtClean="0"/>
              <a:t> yourselves that leaving these “elephants in the room” unaddressed leads to the following. </a:t>
            </a:r>
          </a:p>
          <a:p>
            <a:endParaRPr lang="en-US" i="0" baseline="0" dirty="0" smtClean="0"/>
          </a:p>
          <a:p>
            <a:endParaRPr lang="en-US" i="0" dirty="0"/>
          </a:p>
        </p:txBody>
      </p:sp>
      <p:sp>
        <p:nvSpPr>
          <p:cNvPr id="4" name="Slide Number Placeholder 3"/>
          <p:cNvSpPr>
            <a:spLocks noGrp="1"/>
          </p:cNvSpPr>
          <p:nvPr>
            <p:ph type="sldNum" sz="quarter" idx="10"/>
          </p:nvPr>
        </p:nvSpPr>
        <p:spPr/>
        <p:txBody>
          <a:bodyPr/>
          <a:lstStyle/>
          <a:p>
            <a:fld id="{37786958-261D-4DE1-AE12-CBC5DA3B3DD1}" type="slidenum">
              <a:rPr lang="en-US" altLang="en-US" smtClean="0"/>
              <a:pPr/>
              <a:t>13</a:t>
            </a:fld>
            <a:endParaRPr lang="en-US" altLang="en-US"/>
          </a:p>
        </p:txBody>
      </p:sp>
    </p:spTree>
    <p:extLst>
      <p:ext uri="{BB962C8B-B14F-4D97-AF65-F5344CB8AC3E}">
        <p14:creationId xmlns:p14="http://schemas.microsoft.com/office/powerpoint/2010/main" val="21089214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7600" y="696913"/>
            <a:ext cx="4646613" cy="3486150"/>
          </a:xfrm>
        </p:spPr>
      </p:sp>
      <p:sp>
        <p:nvSpPr>
          <p:cNvPr id="3" name="Notes Placeholder 2"/>
          <p:cNvSpPr>
            <a:spLocks noGrp="1"/>
          </p:cNvSpPr>
          <p:nvPr>
            <p:ph type="body" idx="1"/>
          </p:nvPr>
        </p:nvSpPr>
        <p:spPr/>
        <p:txBody>
          <a:bodyPr/>
          <a:lstStyle/>
          <a:p>
            <a:pPr defTabSz="931634">
              <a:defRPr/>
            </a:pPr>
            <a:r>
              <a:rPr lang="en-US" dirty="0" smtClean="0"/>
              <a:t>Clinicians see</a:t>
            </a:r>
            <a:r>
              <a:rPr lang="en-US" baseline="0" dirty="0" smtClean="0"/>
              <a:t> the unmet needs and their impacts firsthand. This is reflected in physicians’ views of social needs from the </a:t>
            </a:r>
            <a:r>
              <a:rPr lang="en-US" dirty="0" smtClean="0"/>
              <a:t>2011 </a:t>
            </a:r>
            <a:r>
              <a:rPr lang="en-US" dirty="0"/>
              <a:t>Physicians’ Daily Life </a:t>
            </a:r>
            <a:r>
              <a:rPr lang="en-US" dirty="0" smtClean="0"/>
              <a:t>Report/Health </a:t>
            </a:r>
            <a:r>
              <a:rPr lang="en-US" dirty="0"/>
              <a:t>Care’s Blind Side </a:t>
            </a:r>
            <a:r>
              <a:rPr lang="en-US" dirty="0" smtClean="0"/>
              <a:t>report</a:t>
            </a:r>
            <a:r>
              <a:rPr lang="en-US" baseline="0" dirty="0" smtClean="0"/>
              <a:t> funded by the Robert Wood Johnson Foundation. </a:t>
            </a:r>
            <a:endParaRPr lang="en-US" dirty="0" smtClean="0"/>
          </a:p>
          <a:p>
            <a:pPr defTabSz="931634">
              <a:defRPr/>
            </a:pPr>
            <a:endParaRPr lang="en-US" dirty="0" smtClean="0"/>
          </a:p>
          <a:p>
            <a:pPr defTabSz="931634">
              <a:defRPr/>
            </a:pPr>
            <a:r>
              <a:rPr lang="en-US" b="1" dirty="0" smtClean="0"/>
              <a:t>Supplemental</a:t>
            </a:r>
            <a:r>
              <a:rPr lang="en-US" b="1" baseline="0" dirty="0" smtClean="0"/>
              <a:t> Information </a:t>
            </a:r>
            <a:endParaRPr lang="en-US" b="1" dirty="0" smtClean="0"/>
          </a:p>
          <a:p>
            <a:pPr defTabSz="931634">
              <a:defRPr/>
            </a:pPr>
            <a:r>
              <a:rPr lang="en-US" dirty="0" smtClean="0"/>
              <a:t>Consistent</a:t>
            </a:r>
            <a:r>
              <a:rPr lang="en-US" baseline="0" dirty="0" smtClean="0"/>
              <a:t> with this, i</a:t>
            </a:r>
            <a:r>
              <a:rPr lang="en-US" dirty="0" smtClean="0"/>
              <a:t>n 2018,</a:t>
            </a:r>
            <a:r>
              <a:rPr lang="en-US" baseline="0" dirty="0" smtClean="0"/>
              <a:t> the </a:t>
            </a:r>
            <a:r>
              <a:rPr lang="en-US" dirty="0" smtClean="0"/>
              <a:t>American</a:t>
            </a:r>
            <a:r>
              <a:rPr lang="en-US" baseline="0" dirty="0" smtClean="0"/>
              <a:t> College of Physicians released a position paper on social determinants of health that attests to the importance of understanding and addressing social factors that influence health: </a:t>
            </a:r>
            <a:r>
              <a:rPr lang="en-US" dirty="0" smtClean="0">
                <a:hlinkClick r:id="rId3"/>
              </a:rPr>
              <a:t>https://annals.org/aim/fullarticle/2678505/addressing-social-determinants-improve-patient-care-promote-health-equity-american</a:t>
            </a:r>
            <a:endParaRPr lang="en-US" dirty="0"/>
          </a:p>
        </p:txBody>
      </p:sp>
      <p:sp>
        <p:nvSpPr>
          <p:cNvPr id="4" name="Slide Number Placeholder 3"/>
          <p:cNvSpPr>
            <a:spLocks noGrp="1"/>
          </p:cNvSpPr>
          <p:nvPr>
            <p:ph type="sldNum" sz="quarter" idx="10"/>
          </p:nvPr>
        </p:nvSpPr>
        <p:spPr/>
        <p:txBody>
          <a:bodyPr/>
          <a:lstStyle/>
          <a:p>
            <a:fld id="{37786958-261D-4DE1-AE12-CBC5DA3B3DD1}" type="slidenum">
              <a:rPr lang="en-US" altLang="en-US" smtClean="0"/>
              <a:pPr/>
              <a:t>14</a:t>
            </a:fld>
            <a:endParaRPr lang="en-US" altLang="en-US"/>
          </a:p>
        </p:txBody>
      </p:sp>
    </p:spTree>
    <p:extLst>
      <p:ext uri="{BB962C8B-B14F-4D97-AF65-F5344CB8AC3E}">
        <p14:creationId xmlns:p14="http://schemas.microsoft.com/office/powerpoint/2010/main" val="39513944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786958-261D-4DE1-AE12-CBC5DA3B3DD1}" type="slidenum">
              <a:rPr lang="en-US" altLang="en-US" smtClean="0"/>
              <a:pPr/>
              <a:t>15</a:t>
            </a:fld>
            <a:endParaRPr lang="en-US" altLang="en-US"/>
          </a:p>
        </p:txBody>
      </p:sp>
    </p:spTree>
    <p:extLst>
      <p:ext uri="{BB962C8B-B14F-4D97-AF65-F5344CB8AC3E}">
        <p14:creationId xmlns:p14="http://schemas.microsoft.com/office/powerpoint/2010/main" val="27329701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Consequently,</a:t>
            </a:r>
            <a:r>
              <a:rPr lang="en-US" baseline="0" dirty="0" smtClean="0"/>
              <a:t> h</a:t>
            </a:r>
            <a:r>
              <a:rPr lang="en-US" dirty="0" smtClean="0"/>
              <a:t>ealth</a:t>
            </a:r>
            <a:r>
              <a:rPr lang="en-US" baseline="0" dirty="0" smtClean="0"/>
              <a:t> systems are increasingly recognizing the high prevalence of unmet social needs and the consequences of not addressing them. The growing attention on social needs is reflected in screening activities and investments in interventions to address them. </a:t>
            </a:r>
            <a:endParaRPr lang="en-US" dirty="0"/>
          </a:p>
        </p:txBody>
      </p:sp>
      <p:sp>
        <p:nvSpPr>
          <p:cNvPr id="4" name="Slide Number Placeholder 3"/>
          <p:cNvSpPr>
            <a:spLocks noGrp="1"/>
          </p:cNvSpPr>
          <p:nvPr>
            <p:ph type="sldNum" sz="quarter" idx="10"/>
          </p:nvPr>
        </p:nvSpPr>
        <p:spPr/>
        <p:txBody>
          <a:bodyPr/>
          <a:lstStyle/>
          <a:p>
            <a:fld id="{37786958-261D-4DE1-AE12-CBC5DA3B3DD1}" type="slidenum">
              <a:rPr lang="en-US" altLang="en-US" smtClean="0"/>
              <a:pPr/>
              <a:t>16</a:t>
            </a:fld>
            <a:endParaRPr lang="en-US" altLang="en-US"/>
          </a:p>
        </p:txBody>
      </p:sp>
    </p:spTree>
    <p:extLst>
      <p:ext uri="{BB962C8B-B14F-4D97-AF65-F5344CB8AC3E}">
        <p14:creationId xmlns:p14="http://schemas.microsoft.com/office/powerpoint/2010/main" val="1662404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is just a small slice of the growing research base that demonstrates that specific interventions such as providing housing, medically tailored meals, fresh produce boxes, Earned Income Tax Credit, and the Low Income Home Energy Assistance Program (LIHEAP) can make a difference in patients’ health and their use of the health care system. </a:t>
            </a:r>
            <a:endParaRPr lang="en-US" dirty="0"/>
          </a:p>
        </p:txBody>
      </p:sp>
      <p:sp>
        <p:nvSpPr>
          <p:cNvPr id="4" name="Slide Number Placeholder 3"/>
          <p:cNvSpPr>
            <a:spLocks noGrp="1"/>
          </p:cNvSpPr>
          <p:nvPr>
            <p:ph type="sldNum" sz="quarter" idx="10"/>
          </p:nvPr>
        </p:nvSpPr>
        <p:spPr/>
        <p:txBody>
          <a:bodyPr/>
          <a:lstStyle/>
          <a:p>
            <a:fld id="{37786958-261D-4DE1-AE12-CBC5DA3B3DD1}" type="slidenum">
              <a:rPr lang="en-US" altLang="en-US" smtClean="0"/>
              <a:pPr/>
              <a:t>17</a:t>
            </a:fld>
            <a:endParaRPr lang="en-US" altLang="en-US"/>
          </a:p>
        </p:txBody>
      </p:sp>
    </p:spTree>
    <p:extLst>
      <p:ext uri="{BB962C8B-B14F-4D97-AF65-F5344CB8AC3E}">
        <p14:creationId xmlns:p14="http://schemas.microsoft.com/office/powerpoint/2010/main" val="15629040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marL="0" marR="0" lvl="0" indent="0" algn="l" defTabSz="931634" rtl="0" eaLnBrk="0" fontAlgn="base" latinLnBrk="0" hangingPunct="0">
              <a:lnSpc>
                <a:spcPct val="100000"/>
              </a:lnSpc>
              <a:spcBef>
                <a:spcPct val="30000"/>
              </a:spcBef>
              <a:spcAft>
                <a:spcPct val="0"/>
              </a:spcAft>
              <a:buClrTx/>
              <a:buSzTx/>
              <a:buFontTx/>
              <a:buNone/>
              <a:tabLst/>
              <a:defRPr/>
            </a:pPr>
            <a:r>
              <a:rPr lang="en-US" b="0" u="none" baseline="0" dirty="0" smtClean="0"/>
              <a:t>As Sir Michael Marmot, </a:t>
            </a:r>
            <a:r>
              <a:rPr lang="en-US" sz="1200" kern="1200" dirty="0" smtClean="0">
                <a:solidFill>
                  <a:schemeClr val="tx1"/>
                </a:solidFill>
                <a:effectLst/>
                <a:latin typeface="+mn-lt"/>
                <a:ea typeface="+mn-ea"/>
                <a:cs typeface="+mn-cs"/>
              </a:rPr>
              <a:t>a foundational researcher on social determinants of health,</a:t>
            </a:r>
            <a:r>
              <a:rPr lang="en-US" sz="1200" kern="1200" baseline="0" dirty="0" smtClean="0">
                <a:solidFill>
                  <a:schemeClr val="tx1"/>
                </a:solidFill>
                <a:effectLst/>
                <a:latin typeface="+mn-lt"/>
                <a:ea typeface="+mn-ea"/>
                <a:cs typeface="+mn-cs"/>
              </a:rPr>
              <a:t> </a:t>
            </a:r>
            <a:r>
              <a:rPr lang="en-US" b="0" u="none" baseline="0" dirty="0" smtClean="0"/>
              <a:t>puts it, the “unequal distribution of health-damaging experiences” to certain social groups are a key cause of health disparities. </a:t>
            </a:r>
          </a:p>
          <a:p>
            <a:pPr defTabSz="931634">
              <a:defRPr/>
            </a:pPr>
            <a:endParaRPr lang="en-US" b="0" u="none" baseline="0" dirty="0" smtClean="0"/>
          </a:p>
          <a:p>
            <a:pPr defTabSz="931634">
              <a:defRPr/>
            </a:pPr>
            <a:r>
              <a:rPr lang="en-US" b="0" u="none" baseline="0" dirty="0" smtClean="0"/>
              <a:t>These are a sample of articles and resources representative of the work that tie SDOH and health equity. A focus on SDOH and social needs provides one pathway towards addressing health disparities and ultimately promoting health equity. </a:t>
            </a:r>
          </a:p>
          <a:p>
            <a:pPr defTabSz="931634">
              <a:defRPr/>
            </a:pPr>
            <a:endParaRPr lang="en-US" b="0" u="sng" dirty="0" smtClean="0"/>
          </a:p>
        </p:txBody>
      </p:sp>
      <p:sp>
        <p:nvSpPr>
          <p:cNvPr id="4" name="Slide Number Placeholder 3"/>
          <p:cNvSpPr>
            <a:spLocks noGrp="1"/>
          </p:cNvSpPr>
          <p:nvPr>
            <p:ph type="sldNum" sz="quarter" idx="10"/>
          </p:nvPr>
        </p:nvSpPr>
        <p:spPr/>
        <p:txBody>
          <a:bodyPr/>
          <a:lstStyle/>
          <a:p>
            <a:fld id="{37786958-261D-4DE1-AE12-CBC5DA3B3DD1}" type="slidenum">
              <a:rPr lang="en-US" altLang="en-US" smtClean="0"/>
              <a:pPr/>
              <a:t>18</a:t>
            </a:fld>
            <a:endParaRPr lang="en-US" altLang="en-US" dirty="0"/>
          </a:p>
        </p:txBody>
      </p:sp>
    </p:spTree>
    <p:extLst>
      <p:ext uri="{BB962C8B-B14F-4D97-AF65-F5344CB8AC3E}">
        <p14:creationId xmlns:p14="http://schemas.microsoft.com/office/powerpoint/2010/main" val="35538243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[Some possibilities to consider: hospital’s role</a:t>
            </a:r>
            <a:r>
              <a:rPr lang="en-US" sz="1200" kern="1200" baseline="0" dirty="0" smtClean="0">
                <a:solidFill>
                  <a:schemeClr val="tx1"/>
                </a:solidFill>
                <a:effectLst/>
                <a:latin typeface="+mn-lt"/>
                <a:ea typeface="+mn-ea"/>
                <a:cs typeface="+mn-cs"/>
              </a:rPr>
              <a:t> as an anchor institution</a:t>
            </a:r>
            <a:r>
              <a:rPr lang="en-US" sz="1200" kern="1200" dirty="0" smtClean="0">
                <a:solidFill>
                  <a:schemeClr val="tx1"/>
                </a:solidFill>
                <a:effectLst/>
                <a:latin typeface="+mn-lt"/>
                <a:ea typeface="+mn-ea"/>
                <a:cs typeface="+mn-cs"/>
              </a:rPr>
              <a:t>, improved patient experience, increased patient safety, improved patient</a:t>
            </a:r>
            <a:r>
              <a:rPr lang="en-US" sz="1200" kern="1200" baseline="0" dirty="0" smtClean="0">
                <a:solidFill>
                  <a:schemeClr val="tx1"/>
                </a:solidFill>
                <a:effectLst/>
                <a:latin typeface="+mn-lt"/>
                <a:ea typeface="+mn-ea"/>
                <a:cs typeface="+mn-cs"/>
              </a:rPr>
              <a:t> outcomes, </a:t>
            </a:r>
            <a:r>
              <a:rPr lang="en-US" sz="1200" kern="1200" dirty="0" smtClean="0">
                <a:solidFill>
                  <a:schemeClr val="tx1"/>
                </a:solidFill>
                <a:effectLst/>
                <a:latin typeface="+mn-lt"/>
                <a:ea typeface="+mn-ea"/>
                <a:cs typeface="+mn-cs"/>
              </a:rPr>
              <a:t>emphasis on patient-centered care, alignment</a:t>
            </a:r>
            <a:r>
              <a:rPr lang="en-US" sz="1200" kern="1200" baseline="0" dirty="0" smtClean="0">
                <a:solidFill>
                  <a:schemeClr val="tx1"/>
                </a:solidFill>
                <a:effectLst/>
                <a:latin typeface="+mn-lt"/>
                <a:ea typeface="+mn-ea"/>
                <a:cs typeface="+mn-cs"/>
              </a:rPr>
              <a:t> with community health needs assessment, advancement of racial equity]</a:t>
            </a:r>
            <a:endParaRPr lang="en-US" dirty="0"/>
          </a:p>
        </p:txBody>
      </p:sp>
      <p:sp>
        <p:nvSpPr>
          <p:cNvPr id="4" name="Slide Number Placeholder 3"/>
          <p:cNvSpPr>
            <a:spLocks noGrp="1"/>
          </p:cNvSpPr>
          <p:nvPr>
            <p:ph type="sldNum" sz="quarter" idx="10"/>
          </p:nvPr>
        </p:nvSpPr>
        <p:spPr/>
        <p:txBody>
          <a:bodyPr/>
          <a:lstStyle/>
          <a:p>
            <a:fld id="{37786958-261D-4DE1-AE12-CBC5DA3B3DD1}" type="slidenum">
              <a:rPr lang="en-US" altLang="en-US" smtClean="0"/>
              <a:pPr/>
              <a:t>19</a:t>
            </a:fld>
            <a:endParaRPr lang="en-US" altLang="en-US"/>
          </a:p>
        </p:txBody>
      </p:sp>
    </p:spTree>
    <p:extLst>
      <p:ext uri="{BB962C8B-B14F-4D97-AF65-F5344CB8AC3E}">
        <p14:creationId xmlns:p14="http://schemas.microsoft.com/office/powerpoint/2010/main" val="2292325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xfrm>
            <a:off x="1117600" y="696913"/>
            <a:ext cx="4646613" cy="34861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048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lvl1pPr>
              <a:defRPr>
                <a:solidFill>
                  <a:schemeClr val="tx1"/>
                </a:solidFill>
                <a:latin typeface="Arial" panose="020B0604020202020204" pitchFamily="34" charset="0"/>
              </a:defRPr>
            </a:lvl1pPr>
            <a:lvl2pPr marL="756953" indent="-291136">
              <a:defRPr>
                <a:solidFill>
                  <a:schemeClr val="tx1"/>
                </a:solidFill>
                <a:latin typeface="Arial" panose="020B0604020202020204" pitchFamily="34" charset="0"/>
              </a:defRPr>
            </a:lvl2pPr>
            <a:lvl3pPr marL="1164543" indent="-232908">
              <a:defRPr>
                <a:solidFill>
                  <a:schemeClr val="tx1"/>
                </a:solidFill>
                <a:latin typeface="Arial" panose="020B0604020202020204" pitchFamily="34" charset="0"/>
              </a:defRPr>
            </a:lvl3pPr>
            <a:lvl4pPr marL="1630360" indent="-232908">
              <a:defRPr>
                <a:solidFill>
                  <a:schemeClr val="tx1"/>
                </a:solidFill>
                <a:latin typeface="Arial" panose="020B0604020202020204" pitchFamily="34" charset="0"/>
              </a:defRPr>
            </a:lvl4pPr>
            <a:lvl5pPr marL="2096177" indent="-232908">
              <a:defRPr>
                <a:solidFill>
                  <a:schemeClr val="tx1"/>
                </a:solidFill>
                <a:latin typeface="Arial" panose="020B0604020202020204" pitchFamily="34" charset="0"/>
              </a:defRPr>
            </a:lvl5pPr>
            <a:lvl6pPr marL="2561993" indent="-232908" fontAlgn="base">
              <a:spcBef>
                <a:spcPct val="0"/>
              </a:spcBef>
              <a:spcAft>
                <a:spcPct val="0"/>
              </a:spcAft>
              <a:defRPr>
                <a:solidFill>
                  <a:schemeClr val="tx1"/>
                </a:solidFill>
                <a:latin typeface="Arial" panose="020B0604020202020204" pitchFamily="34" charset="0"/>
              </a:defRPr>
            </a:lvl6pPr>
            <a:lvl7pPr marL="3027810" indent="-232908" fontAlgn="base">
              <a:spcBef>
                <a:spcPct val="0"/>
              </a:spcBef>
              <a:spcAft>
                <a:spcPct val="0"/>
              </a:spcAft>
              <a:defRPr>
                <a:solidFill>
                  <a:schemeClr val="tx1"/>
                </a:solidFill>
                <a:latin typeface="Arial" panose="020B0604020202020204" pitchFamily="34" charset="0"/>
              </a:defRPr>
            </a:lvl7pPr>
            <a:lvl8pPr marL="3493628" indent="-232908" fontAlgn="base">
              <a:spcBef>
                <a:spcPct val="0"/>
              </a:spcBef>
              <a:spcAft>
                <a:spcPct val="0"/>
              </a:spcAft>
              <a:defRPr>
                <a:solidFill>
                  <a:schemeClr val="tx1"/>
                </a:solidFill>
                <a:latin typeface="Arial" panose="020B0604020202020204" pitchFamily="34" charset="0"/>
              </a:defRPr>
            </a:lvl8pPr>
            <a:lvl9pPr marL="3959445" indent="-232908" fontAlgn="base">
              <a:spcBef>
                <a:spcPct val="0"/>
              </a:spcBef>
              <a:spcAft>
                <a:spcPct val="0"/>
              </a:spcAft>
              <a:defRPr>
                <a:solidFill>
                  <a:schemeClr val="tx1"/>
                </a:solidFill>
                <a:latin typeface="Arial" panose="020B0604020202020204" pitchFamily="34" charset="0"/>
              </a:defRPr>
            </a:lvl9pPr>
          </a:lstStyle>
          <a:p>
            <a:fld id="{8175E11B-0F29-46AF-BEDD-74CF7888BC96}" type="slidenum">
              <a:rPr lang="en-US" altLang="en-US">
                <a:latin typeface="Calibri" panose="020F0502020204030204" pitchFamily="34" charset="0"/>
              </a:rPr>
              <a:pPr/>
              <a:t>2</a:t>
            </a:fld>
            <a:endParaRPr lang="en-US" altLang="en-US" dirty="0">
              <a:latin typeface="Calibri" panose="020F0502020204030204" pitchFamily="34" charset="0"/>
            </a:endParaRPr>
          </a:p>
        </p:txBody>
      </p:sp>
    </p:spTree>
    <p:extLst>
      <p:ext uri="{BB962C8B-B14F-4D97-AF65-F5344CB8AC3E}">
        <p14:creationId xmlns:p14="http://schemas.microsoft.com/office/powerpoint/2010/main" val="13088167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786958-261D-4DE1-AE12-CBC5DA3B3DD1}" type="slidenum">
              <a:rPr lang="en-US" altLang="en-US" smtClean="0"/>
              <a:pPr/>
              <a:t>20</a:t>
            </a:fld>
            <a:endParaRPr lang="en-US" altLang="en-US"/>
          </a:p>
        </p:txBody>
      </p:sp>
    </p:spTree>
    <p:extLst>
      <p:ext uri="{BB962C8B-B14F-4D97-AF65-F5344CB8AC3E}">
        <p14:creationId xmlns:p14="http://schemas.microsoft.com/office/powerpoint/2010/main" val="20136241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Calibri" panose="020F0502020204030204" pitchFamily="34" charset="0"/>
                <a:cs typeface="Calibri" panose="020F0502020204030204" pitchFamily="34" charset="0"/>
              </a:rPr>
              <a:t>Food insecurity is associated with poverty, unemployment, scarcity of household assets.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Families can be considered</a:t>
            </a:r>
            <a:r>
              <a:rPr lang="en-US" baseline="0" dirty="0" smtClean="0"/>
              <a:t> food insecure if they experience anxiety about having enough food in the house, have to purchase lower quality, lower variety, or less desirable food, have to eat less or less often.</a:t>
            </a:r>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In these households, members unwillingly go without food occasionally or</a:t>
            </a:r>
            <a:r>
              <a:rPr lang="en-US" baseline="0" dirty="0" smtClean="0"/>
              <a:t> cyclically</a:t>
            </a:r>
            <a:r>
              <a:rPr lang="en-US" dirty="0" smtClean="0"/>
              <a:t>, such as at the end of a pay period or during peak fuel months. Summer months may</a:t>
            </a:r>
            <a:r>
              <a:rPr lang="en-US" baseline="0" dirty="0" smtClean="0"/>
              <a:t> be </a:t>
            </a:r>
            <a:r>
              <a:rPr lang="en-US" dirty="0" smtClean="0"/>
              <a:t>worse for children who are not receiving school meals.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37786958-261D-4DE1-AE12-CBC5DA3B3DD1}" type="slidenum">
              <a:rPr lang="en-US" altLang="en-US" smtClean="0"/>
              <a:pPr/>
              <a:t>21</a:t>
            </a:fld>
            <a:endParaRPr lang="en-US" altLang="en-US"/>
          </a:p>
        </p:txBody>
      </p:sp>
    </p:spTree>
    <p:extLst>
      <p:ext uri="{BB962C8B-B14F-4D97-AF65-F5344CB8AC3E}">
        <p14:creationId xmlns:p14="http://schemas.microsoft.com/office/powerpoint/2010/main" val="41047779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may</a:t>
            </a:r>
            <a:r>
              <a:rPr lang="en-US" baseline="0" dirty="0" smtClean="0"/>
              <a:t> look like a blank black screen but in slideshow mode you will be able to click and play the video directly in PowerPoint.]</a:t>
            </a:r>
          </a:p>
          <a:p>
            <a:endParaRPr lang="en-US"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This video</a:t>
            </a:r>
            <a:r>
              <a:rPr lang="en-US" sz="1200" kern="1200" baseline="0" dirty="0" smtClean="0">
                <a:solidFill>
                  <a:schemeClr val="tx1"/>
                </a:solidFill>
                <a:effectLst/>
                <a:latin typeface="+mn-lt"/>
                <a:ea typeface="+mn-ea"/>
                <a:cs typeface="+mn-cs"/>
              </a:rPr>
              <a:t> features participants of </a:t>
            </a:r>
            <a:r>
              <a:rPr lang="en-US" sz="1200" kern="1200" dirty="0" smtClean="0">
                <a:solidFill>
                  <a:schemeClr val="tx1"/>
                </a:solidFill>
                <a:effectLst/>
                <a:latin typeface="+mn-lt"/>
                <a:ea typeface="+mn-ea"/>
                <a:cs typeface="+mn-cs"/>
              </a:rPr>
              <a:t>Witnesses</a:t>
            </a:r>
            <a:r>
              <a:rPr lang="en-US" sz="1200" kern="1200" baseline="0" dirty="0" smtClean="0">
                <a:solidFill>
                  <a:schemeClr val="tx1"/>
                </a:solidFill>
                <a:effectLst/>
                <a:latin typeface="+mn-lt"/>
                <a:ea typeface="+mn-ea"/>
                <a:cs typeface="+mn-cs"/>
              </a:rPr>
              <a:t> to Hunger, a project started by </a:t>
            </a:r>
            <a:r>
              <a:rPr lang="en-US" sz="1200" kern="1200" dirty="0" smtClean="0">
                <a:solidFill>
                  <a:schemeClr val="tx1"/>
                </a:solidFill>
                <a:effectLst/>
                <a:latin typeface="+mn-lt"/>
                <a:ea typeface="+mn-ea"/>
                <a:cs typeface="+mn-cs"/>
              </a:rPr>
              <a:t>Mariana</a:t>
            </a:r>
            <a:r>
              <a:rPr lang="en-US" sz="1200" kern="1200" baseline="0" dirty="0" smtClean="0">
                <a:solidFill>
                  <a:schemeClr val="tx1"/>
                </a:solidFill>
                <a:effectLst/>
                <a:latin typeface="+mn-lt"/>
                <a:ea typeface="+mn-ea"/>
                <a:cs typeface="+mn-cs"/>
              </a:rPr>
              <a:t> Chilton at Drexel University’s Center for Hunger-Free Communities.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tx1"/>
                </a:solidFill>
                <a:effectLst/>
                <a:latin typeface="+mn-lt"/>
                <a:ea typeface="+mn-ea"/>
                <a:cs typeface="+mn-cs"/>
              </a:rPr>
              <a:t>“Started in Philadelphia in 2008, Witnesses to Hunger is a research and advocacy project partnering with the real experts on hunger—mothers and caregivers of young children who have experienced hunger and poverty. Through their photographs and stories, </a:t>
            </a:r>
            <a:r>
              <a:rPr lang="en-US" sz="1200" b="0" i="1" kern="1200" dirty="0" smtClean="0">
                <a:solidFill>
                  <a:schemeClr val="tx1"/>
                </a:solidFill>
                <a:effectLst/>
                <a:latin typeface="+mn-lt"/>
                <a:ea typeface="+mn-ea"/>
                <a:cs typeface="+mn-cs"/>
              </a:rPr>
              <a:t>Witnesses</a:t>
            </a:r>
            <a:r>
              <a:rPr lang="en-US" sz="1200" b="0" i="0" kern="1200" dirty="0" smtClean="0">
                <a:solidFill>
                  <a:schemeClr val="tx1"/>
                </a:solidFill>
                <a:effectLst/>
                <a:latin typeface="+mn-lt"/>
                <a:ea typeface="+mn-ea"/>
                <a:cs typeface="+mn-cs"/>
              </a:rPr>
              <a:t> advocate for their own families and others and seek to create lasting changes on a local, state and national level.”</a:t>
            </a:r>
            <a:endParaRPr lang="en-US" sz="1200" kern="1200" baseline="0" dirty="0" smtClean="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effectLst/>
                <a:latin typeface="+mn-lt"/>
                <a:ea typeface="+mn-ea"/>
                <a:cs typeface="+mn-cs"/>
              </a:rPr>
              <a:t>To learn more: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hlinkClick r:id="rId3"/>
              </a:rPr>
              <a:t>https://www.centerforhungerfreecommunities.org/our-programs/witnesses-hunger</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7786958-261D-4DE1-AE12-CBC5DA3B3DD1}" type="slidenum">
              <a:rPr lang="en-US" altLang="en-US" smtClean="0"/>
              <a:pPr/>
              <a:t>22</a:t>
            </a:fld>
            <a:endParaRPr lang="en-US" altLang="en-US"/>
          </a:p>
        </p:txBody>
      </p:sp>
    </p:spTree>
    <p:extLst>
      <p:ext uri="{BB962C8B-B14F-4D97-AF65-F5344CB8AC3E}">
        <p14:creationId xmlns:p14="http://schemas.microsoft.com/office/powerpoint/2010/main" val="37636509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Massachusetts</a:t>
            </a:r>
            <a:r>
              <a:rPr lang="en-US" baseline="0" dirty="0" smtClean="0"/>
              <a:t> Food is Medicine State Action Plan (2019): </a:t>
            </a:r>
          </a:p>
          <a:p>
            <a:r>
              <a:rPr lang="en-US" baseline="0" dirty="0" smtClean="0"/>
              <a:t>“</a:t>
            </a:r>
            <a:r>
              <a:rPr lang="en-US" dirty="0" smtClean="0"/>
              <a:t>Food is Medicine refers to a spectrum of services and health interventions that recognize and respond to the critical link between nutrition and chronic diseas</a:t>
            </a:r>
            <a:r>
              <a:rPr lang="en-US" baseline="0" dirty="0" smtClean="0"/>
              <a:t>es” [or serious</a:t>
            </a:r>
            <a:r>
              <a:rPr lang="en-US" dirty="0" smtClean="0"/>
              <a:t> acute illness - added by HCIF</a:t>
            </a:r>
            <a:r>
              <a:rPr lang="en-US" baseline="0" dirty="0" smtClean="0"/>
              <a:t>]. </a:t>
            </a:r>
            <a:r>
              <a:rPr lang="en-US" dirty="0" smtClean="0"/>
              <a:t>Food is Medicine interventions consist of healthy foods that are tailored to meet the specific needs of individuals living with or at risk for serious health conditions affected by diet</a:t>
            </a:r>
            <a:r>
              <a:rPr lang="en-US" b="0" dirty="0" smtClean="0"/>
              <a:t>.”</a:t>
            </a:r>
            <a:r>
              <a:rPr lang="en-US" b="1" dirty="0" smtClean="0"/>
              <a:t> </a:t>
            </a:r>
          </a:p>
          <a:p>
            <a:endParaRPr lang="en-US" b="1" dirty="0" smtClean="0"/>
          </a:p>
          <a:p>
            <a:r>
              <a:rPr lang="en-US" b="0" dirty="0" smtClean="0"/>
              <a:t>This</a:t>
            </a:r>
            <a:r>
              <a:rPr lang="en-US" b="0" baseline="0" dirty="0" smtClean="0"/>
              <a:t> distinction is important in terms of considering appropriate deployment of resources. For example, some food resources may not be available to your patients due to eligibility criteria that may require that the patient have a serious medical condition or that a registered dietitian conduct an assessment of the patient’s dietary needs. </a:t>
            </a:r>
            <a:endParaRPr lang="en-US" b="0" dirty="0" smtClean="0"/>
          </a:p>
          <a:p>
            <a:endParaRPr lang="en-US" b="1" dirty="0" smtClean="0"/>
          </a:p>
          <a:p>
            <a:r>
              <a:rPr lang="en-US" sz="1200" kern="1200" dirty="0" smtClean="0">
                <a:solidFill>
                  <a:schemeClr val="tx1"/>
                </a:solidFill>
                <a:effectLst/>
                <a:latin typeface="+mn-lt"/>
                <a:ea typeface="+mn-ea"/>
                <a:cs typeface="+mn-cs"/>
              </a:rPr>
              <a:t>It is also important to note that</a:t>
            </a:r>
            <a:r>
              <a:rPr lang="en-US" sz="1200" kern="1200" baseline="0" dirty="0" smtClean="0">
                <a:solidFill>
                  <a:schemeClr val="tx1"/>
                </a:solidFill>
                <a:effectLst/>
                <a:latin typeface="+mn-lt"/>
                <a:ea typeface="+mn-ea"/>
                <a:cs typeface="+mn-cs"/>
              </a:rPr>
              <a:t> the needs of the target populations for food insecurity or Food is Medicine efforts may overlap (i.e., those who may </a:t>
            </a:r>
            <a:r>
              <a:rPr lang="en-US" sz="1200" kern="1200" dirty="0" smtClean="0">
                <a:solidFill>
                  <a:schemeClr val="tx1"/>
                </a:solidFill>
                <a:effectLst/>
                <a:latin typeface="+mn-lt"/>
                <a:ea typeface="+mn-ea"/>
                <a:cs typeface="+mn-cs"/>
              </a:rPr>
              <a:t>benefit from Food is Medicine interventions may also be food insecure and vice versa).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7786958-261D-4DE1-AE12-CBC5DA3B3DD1}" type="slidenum">
              <a:rPr lang="en-US" altLang="en-US" smtClean="0"/>
              <a:pPr/>
              <a:t>23</a:t>
            </a:fld>
            <a:endParaRPr lang="en-US" altLang="en-US"/>
          </a:p>
        </p:txBody>
      </p:sp>
    </p:spTree>
    <p:extLst>
      <p:ext uri="{BB962C8B-B14F-4D97-AF65-F5344CB8AC3E}">
        <p14:creationId xmlns:p14="http://schemas.microsoft.com/office/powerpoint/2010/main" val="40905381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pyramid</a:t>
            </a:r>
            <a:r>
              <a:rPr lang="en-US" baseline="0" dirty="0" smtClean="0"/>
              <a:t> represents the differentiation between different types of intervention and where they fall in the spectrum of prevention to treatment of illness. </a:t>
            </a:r>
          </a:p>
          <a:p>
            <a:endParaRPr lang="en-US" baseline="0" dirty="0" smtClean="0"/>
          </a:p>
          <a:p>
            <a:r>
              <a:rPr lang="en-US" baseline="0" dirty="0" smtClean="0"/>
              <a:t>As you go down the pyramid, the interventions apply to a broader group of people. The broadest intervention looks to prevent not only illness, but food insecurity or malnourishment as well. </a:t>
            </a:r>
          </a:p>
          <a:p>
            <a:endParaRPr lang="en-US" sz="1200" kern="1200" dirty="0" smtClean="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A local example of a provider of medically-tailored meals is MANNA. </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7786958-261D-4DE1-AE12-CBC5DA3B3DD1}" type="slidenum">
              <a:rPr lang="en-US" altLang="en-US" smtClean="0"/>
              <a:pPr/>
              <a:t>24</a:t>
            </a:fld>
            <a:endParaRPr lang="en-US" altLang="en-US"/>
          </a:p>
        </p:txBody>
      </p:sp>
    </p:spTree>
    <p:extLst>
      <p:ext uri="{BB962C8B-B14F-4D97-AF65-F5344CB8AC3E}">
        <p14:creationId xmlns:p14="http://schemas.microsoft.com/office/powerpoint/2010/main" val="14905938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Given the significant need</a:t>
            </a:r>
            <a:r>
              <a:rPr lang="en-US" baseline="0" dirty="0" smtClean="0"/>
              <a:t> in PA, Governor Tom Wolf established </a:t>
            </a:r>
            <a:r>
              <a:rPr lang="en-US" dirty="0" smtClean="0"/>
              <a:t>the Governor’s Food Security Partnership in 2015.</a:t>
            </a:r>
            <a:r>
              <a:rPr lang="en-US" baseline="0" dirty="0" smtClean="0"/>
              <a:t> The blueprint sets out the goal “t</a:t>
            </a:r>
            <a:r>
              <a:rPr lang="en-US" dirty="0" smtClean="0"/>
              <a:t>o provide all Pennsylvanians with access to healthy, nutritious food, which will improve their well-being, health, and independence.” </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37786958-261D-4DE1-AE12-CBC5DA3B3DD1}" type="slidenum">
              <a:rPr lang="en-US" altLang="en-US" smtClean="0"/>
              <a:pPr/>
              <a:t>25</a:t>
            </a:fld>
            <a:endParaRPr lang="en-US" altLang="en-US"/>
          </a:p>
        </p:txBody>
      </p:sp>
    </p:spTree>
    <p:extLst>
      <p:ext uri="{BB962C8B-B14F-4D97-AF65-F5344CB8AC3E}">
        <p14:creationId xmlns:p14="http://schemas.microsoft.com/office/powerpoint/2010/main" val="14061614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https://map.feedingamerica.org/county/2017/overall/pennsylvania/county/philadelphia</a:t>
            </a:r>
            <a:endParaRPr lang="en-US" dirty="0"/>
          </a:p>
        </p:txBody>
      </p:sp>
      <p:sp>
        <p:nvSpPr>
          <p:cNvPr id="4" name="Slide Number Placeholder 3"/>
          <p:cNvSpPr>
            <a:spLocks noGrp="1"/>
          </p:cNvSpPr>
          <p:nvPr>
            <p:ph type="sldNum" sz="quarter" idx="10"/>
          </p:nvPr>
        </p:nvSpPr>
        <p:spPr/>
        <p:txBody>
          <a:bodyPr/>
          <a:lstStyle/>
          <a:p>
            <a:fld id="{37786958-261D-4DE1-AE12-CBC5DA3B3DD1}" type="slidenum">
              <a:rPr lang="en-US" altLang="en-US" smtClean="0"/>
              <a:pPr/>
              <a:t>26</a:t>
            </a:fld>
            <a:endParaRPr lang="en-US" altLang="en-US"/>
          </a:p>
        </p:txBody>
      </p:sp>
    </p:spTree>
    <p:extLst>
      <p:ext uri="{BB962C8B-B14F-4D97-AF65-F5344CB8AC3E}">
        <p14:creationId xmlns:p14="http://schemas.microsoft.com/office/powerpoint/2010/main" val="10029729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smtClean="0"/>
              <a:t>Supplemental</a:t>
            </a:r>
            <a:r>
              <a:rPr lang="en-US" b="1" baseline="0" dirty="0" smtClean="0"/>
              <a:t> Information </a:t>
            </a:r>
            <a:endParaRPr lang="en-US" b="1" dirty="0" smtClean="0"/>
          </a:p>
          <a:p>
            <a:r>
              <a:rPr lang="en-US" dirty="0" smtClean="0"/>
              <a:t>Hunger</a:t>
            </a:r>
            <a:r>
              <a:rPr lang="en-US" baseline="0" dirty="0" smtClean="0"/>
              <a:t> Free America report: </a:t>
            </a:r>
            <a:endParaRPr lang="en-US" dirty="0" smtClean="0"/>
          </a:p>
          <a:p>
            <a:r>
              <a:rPr lang="en-US" dirty="0" smtClean="0"/>
              <a:t>In the 2015-2017 time period, 302,685 residents of Philadelphia, or 18.3 percent (one in five) of the city’s total population, lived in households that were characterized by the federal government as “food insecure,” meaning they were unable to always afford sufficient food. In contrast, 248,046, or 16.7 percent, of Philadelphians were food insecure in 2012-2014. Based on this data, the number of people struggling against hunger in Philadelphia increased by 22 percent over the last six years. </a:t>
            </a:r>
          </a:p>
          <a:p>
            <a:endParaRPr lang="en-US" dirty="0" smtClean="0"/>
          </a:p>
          <a:p>
            <a:r>
              <a:rPr lang="en-US" dirty="0" smtClean="0"/>
              <a:t>239,627 adults in the Philadelphia metropolitan region were working from 2015- 2017 but were still food insecure. </a:t>
            </a:r>
            <a:endParaRPr lang="en-US" dirty="0"/>
          </a:p>
        </p:txBody>
      </p:sp>
      <p:sp>
        <p:nvSpPr>
          <p:cNvPr id="4" name="Slide Number Placeholder 3"/>
          <p:cNvSpPr>
            <a:spLocks noGrp="1"/>
          </p:cNvSpPr>
          <p:nvPr>
            <p:ph type="sldNum" sz="quarter" idx="10"/>
          </p:nvPr>
        </p:nvSpPr>
        <p:spPr/>
        <p:txBody>
          <a:bodyPr/>
          <a:lstStyle/>
          <a:p>
            <a:fld id="{37786958-261D-4DE1-AE12-CBC5DA3B3DD1}" type="slidenum">
              <a:rPr lang="en-US" altLang="en-US" smtClean="0"/>
              <a:pPr/>
              <a:t>27</a:t>
            </a:fld>
            <a:endParaRPr lang="en-US" altLang="en-US"/>
          </a:p>
        </p:txBody>
      </p:sp>
    </p:spTree>
    <p:extLst>
      <p:ext uri="{BB962C8B-B14F-4D97-AF65-F5344CB8AC3E}">
        <p14:creationId xmlns:p14="http://schemas.microsoft.com/office/powerpoint/2010/main" val="12494442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Map from </a:t>
            </a:r>
            <a:r>
              <a:rPr lang="en-US" dirty="0" smtClean="0">
                <a:hlinkClick r:id="rId3"/>
              </a:rPr>
              <a:t>https://www.nbcphiladelphia.com/news/local/food-insecurity-maps/216474/</a:t>
            </a:r>
            <a:endParaRPr lang="en-US" dirty="0"/>
          </a:p>
        </p:txBody>
      </p:sp>
      <p:sp>
        <p:nvSpPr>
          <p:cNvPr id="4" name="Slide Number Placeholder 3"/>
          <p:cNvSpPr>
            <a:spLocks noGrp="1"/>
          </p:cNvSpPr>
          <p:nvPr>
            <p:ph type="sldNum" sz="quarter" idx="10"/>
          </p:nvPr>
        </p:nvSpPr>
        <p:spPr/>
        <p:txBody>
          <a:bodyPr/>
          <a:lstStyle/>
          <a:p>
            <a:fld id="{37786958-261D-4DE1-AE12-CBC5DA3B3DD1}" type="slidenum">
              <a:rPr lang="en-US" altLang="en-US" smtClean="0"/>
              <a:pPr/>
              <a:t>28</a:t>
            </a:fld>
            <a:endParaRPr lang="en-US" altLang="en-US"/>
          </a:p>
        </p:txBody>
      </p:sp>
    </p:spTree>
    <p:extLst>
      <p:ext uri="{BB962C8B-B14F-4D97-AF65-F5344CB8AC3E}">
        <p14:creationId xmlns:p14="http://schemas.microsoft.com/office/powerpoint/2010/main" val="1540891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https://www.rwjf.org/en/library/infographics/the-truth-about-aces.html</a:t>
            </a:r>
            <a:endParaRPr lang="en-US" dirty="0" smtClean="0">
              <a:hlinkClick r:id="rId4"/>
            </a:endParaRPr>
          </a:p>
          <a:p>
            <a:endParaRPr lang="en-US" dirty="0" smtClean="0">
              <a:hlinkClick r:id="rId4"/>
            </a:endParaRPr>
          </a:p>
          <a:p>
            <a:r>
              <a:rPr lang="en-US" dirty="0" smtClean="0">
                <a:hlinkClick r:id="rId4"/>
              </a:rPr>
              <a:t>https://www.philadelphiaaces.org/philadelphia-ace-survey</a:t>
            </a:r>
            <a:endParaRPr lang="en-US" dirty="0" smtClean="0"/>
          </a:p>
          <a:p>
            <a:endParaRPr lang="en-US" dirty="0" smtClean="0"/>
          </a:p>
          <a:p>
            <a:r>
              <a:rPr lang="en-US" sz="1200" b="0" i="0" kern="1200" dirty="0" smtClean="0">
                <a:solidFill>
                  <a:schemeClr val="tx1"/>
                </a:solidFill>
                <a:effectLst/>
                <a:latin typeface="+mn-lt"/>
                <a:ea typeface="+mn-ea"/>
                <a:cs typeface="+mn-cs"/>
              </a:rPr>
              <a:t>“Philadelphia's demographic makeup looks significantly different than the original study, in which the majority of participants were white, college-educated, and middle-income. In Philadelphia, where roughly a quarter of residents live in poverty, researchers found that almost </a:t>
            </a:r>
            <a:r>
              <a:rPr lang="en-US" sz="1200" b="1" i="0" kern="1200" dirty="0" smtClean="0">
                <a:solidFill>
                  <a:schemeClr val="tx1"/>
                </a:solidFill>
                <a:effectLst/>
                <a:latin typeface="+mn-lt"/>
                <a:ea typeface="+mn-ea"/>
                <a:cs typeface="+mn-cs"/>
              </a:rPr>
              <a:t>seven in ten adults had experienced one ACE and two in five had experienced four or more</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The community-level indicators included witnessing violence, living in foster care, bullying, experiencing racism or discrimination, and feeling unsafe in your neighborhood. Researchers found that almost </a:t>
            </a:r>
            <a:r>
              <a:rPr lang="en-US" sz="1200" b="1" i="0" kern="1200" dirty="0" smtClean="0">
                <a:solidFill>
                  <a:schemeClr val="tx1"/>
                </a:solidFill>
                <a:effectLst/>
                <a:latin typeface="+mn-lt"/>
                <a:ea typeface="+mn-ea"/>
                <a:cs typeface="+mn-cs"/>
              </a:rPr>
              <a:t>40 percent of Philadelphians had experienced four or more of these expanded, community-level ACEs</a:t>
            </a:r>
            <a:r>
              <a:rPr lang="en-US" sz="1200" b="0" i="0" kern="1200" dirty="0" smtClean="0">
                <a:solidFill>
                  <a:schemeClr val="tx1"/>
                </a:solidFill>
                <a:effectLst/>
                <a:latin typeface="+mn-lt"/>
                <a:ea typeface="+mn-ea"/>
                <a:cs typeface="+mn-cs"/>
              </a:rPr>
              <a:t>.” </a:t>
            </a:r>
          </a:p>
          <a:p>
            <a:endParaRPr lang="en-US" b="1" dirty="0" smtClean="0"/>
          </a:p>
        </p:txBody>
      </p:sp>
      <p:sp>
        <p:nvSpPr>
          <p:cNvPr id="4" name="Slide Number Placeholder 3"/>
          <p:cNvSpPr>
            <a:spLocks noGrp="1"/>
          </p:cNvSpPr>
          <p:nvPr>
            <p:ph type="sldNum" sz="quarter" idx="10"/>
          </p:nvPr>
        </p:nvSpPr>
        <p:spPr/>
        <p:txBody>
          <a:bodyPr/>
          <a:lstStyle/>
          <a:p>
            <a:fld id="{37786958-261D-4DE1-AE12-CBC5DA3B3DD1}" type="slidenum">
              <a:rPr lang="en-US" altLang="en-US" smtClean="0"/>
              <a:pPr/>
              <a:t>29</a:t>
            </a:fld>
            <a:endParaRPr lang="en-US" altLang="en-US"/>
          </a:p>
        </p:txBody>
      </p:sp>
    </p:spTree>
    <p:extLst>
      <p:ext uri="{BB962C8B-B14F-4D97-AF65-F5344CB8AC3E}">
        <p14:creationId xmlns:p14="http://schemas.microsoft.com/office/powerpoint/2010/main" val="3292329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8</a:t>
            </a:r>
            <a:r>
              <a:rPr lang="en-US" baseline="0" dirty="0" smtClean="0"/>
              <a:t> health systems: Abington Jefferson Health, CHOP, Einstein, Holy Redeemer, Jefferson, Penn, Temple, Trinity</a:t>
            </a:r>
            <a:endParaRPr lang="en-US" dirty="0" smtClean="0"/>
          </a:p>
          <a:p>
            <a:endParaRPr lang="en-US" dirty="0" smtClean="0"/>
          </a:p>
          <a:p>
            <a:r>
              <a:rPr lang="en-US" dirty="0" smtClean="0"/>
              <a:t>Food</a:t>
            </a:r>
            <a:r>
              <a:rPr lang="en-US" baseline="0" dirty="0" smtClean="0"/>
              <a:t> insecurity identified as a priority due to its prevalence in Philadelphia and association with poor health. Health systems across the country are focusing on food insecurity, and the movement toward value-based payment is catalyzing these efforts. </a:t>
            </a:r>
            <a:endParaRPr lang="en-US" dirty="0" smtClean="0"/>
          </a:p>
          <a:p>
            <a:endParaRPr lang="en-US" dirty="0" smtClean="0"/>
          </a:p>
          <a:p>
            <a:r>
              <a:rPr lang="en-US" dirty="0" smtClean="0"/>
              <a:t>Our</a:t>
            </a:r>
            <a:r>
              <a:rPr lang="en-US" baseline="0" dirty="0" smtClean="0"/>
              <a:t> </a:t>
            </a:r>
            <a:r>
              <a:rPr lang="en-US" dirty="0" smtClean="0"/>
              <a:t>Food Insecurity Workgroup chair</a:t>
            </a:r>
            <a:r>
              <a:rPr lang="en-US" baseline="0" dirty="0" smtClean="0"/>
              <a:t> is Danielle Cullen, an emergency department physician at CHOP and researcher at </a:t>
            </a:r>
            <a:r>
              <a:rPr lang="en-US" baseline="0" dirty="0" err="1" smtClean="0"/>
              <a:t>PolicyLab</a:t>
            </a:r>
            <a:r>
              <a:rPr lang="en-US" baseline="0" dirty="0" smtClean="0"/>
              <a:t>. </a:t>
            </a:r>
          </a:p>
          <a:p>
            <a:endParaRPr lang="en-US" baseline="0" dirty="0" smtClean="0"/>
          </a:p>
          <a:p>
            <a:r>
              <a:rPr lang="en-US" baseline="0" dirty="0" smtClean="0"/>
              <a:t>Remember, the work that you’re doing is part of a larger effort across the Greater Philadelphia area to fight hunger in our communities. </a:t>
            </a:r>
            <a:endParaRPr lang="en-US" dirty="0"/>
          </a:p>
        </p:txBody>
      </p:sp>
      <p:sp>
        <p:nvSpPr>
          <p:cNvPr id="4" name="Slide Number Placeholder 3"/>
          <p:cNvSpPr>
            <a:spLocks noGrp="1"/>
          </p:cNvSpPr>
          <p:nvPr>
            <p:ph type="sldNum" sz="quarter" idx="10"/>
          </p:nvPr>
        </p:nvSpPr>
        <p:spPr/>
        <p:txBody>
          <a:bodyPr/>
          <a:lstStyle/>
          <a:p>
            <a:fld id="{37786958-261D-4DE1-AE12-CBC5DA3B3DD1}" type="slidenum">
              <a:rPr lang="en-US" altLang="en-US" smtClean="0"/>
              <a:pPr/>
              <a:t>3</a:t>
            </a:fld>
            <a:endParaRPr lang="en-US" altLang="en-US"/>
          </a:p>
        </p:txBody>
      </p:sp>
    </p:spTree>
    <p:extLst>
      <p:ext uri="{BB962C8B-B14F-4D97-AF65-F5344CB8AC3E}">
        <p14:creationId xmlns:p14="http://schemas.microsoft.com/office/powerpoint/2010/main" val="39578326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Food</a:t>
            </a:r>
            <a:r>
              <a:rPr lang="en-US" sz="1200" kern="1200" baseline="0" dirty="0" smtClean="0">
                <a:solidFill>
                  <a:schemeClr val="tx1"/>
                </a:solidFill>
                <a:effectLst/>
                <a:latin typeface="+mn-lt"/>
                <a:ea typeface="+mn-ea"/>
                <a:cs typeface="+mn-cs"/>
              </a:rPr>
              <a:t> insecurity itself is a form of trauma. We will be discussing this further in a later section, but important to note here that </a:t>
            </a:r>
            <a:r>
              <a:rPr lang="en-US" sz="1200" kern="1200" dirty="0" smtClean="0">
                <a:solidFill>
                  <a:schemeClr val="tx1"/>
                </a:solidFill>
                <a:effectLst/>
                <a:latin typeface="+mn-lt"/>
                <a:ea typeface="+mn-ea"/>
                <a:cs typeface="+mn-cs"/>
              </a:rPr>
              <a:t>while we want to address patients’ needs, it’s important to do so in a sensitive way, or we may risk re-traumatizing patients. </a:t>
            </a:r>
            <a:endParaRPr lang="en-US" dirty="0"/>
          </a:p>
        </p:txBody>
      </p:sp>
      <p:sp>
        <p:nvSpPr>
          <p:cNvPr id="4" name="Slide Number Placeholder 3"/>
          <p:cNvSpPr>
            <a:spLocks noGrp="1"/>
          </p:cNvSpPr>
          <p:nvPr>
            <p:ph type="sldNum" sz="quarter" idx="10"/>
          </p:nvPr>
        </p:nvSpPr>
        <p:spPr/>
        <p:txBody>
          <a:bodyPr/>
          <a:lstStyle/>
          <a:p>
            <a:fld id="{37786958-261D-4DE1-AE12-CBC5DA3B3DD1}" type="slidenum">
              <a:rPr lang="en-US" altLang="en-US" smtClean="0"/>
              <a:pPr/>
              <a:t>30</a:t>
            </a:fld>
            <a:endParaRPr lang="en-US" altLang="en-US"/>
          </a:p>
        </p:txBody>
      </p:sp>
    </p:spTree>
    <p:extLst>
      <p:ext uri="{BB962C8B-B14F-4D97-AF65-F5344CB8AC3E}">
        <p14:creationId xmlns:p14="http://schemas.microsoft.com/office/powerpoint/2010/main" val="38077642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smtClean="0"/>
              <a:t>Supplemental</a:t>
            </a:r>
            <a:r>
              <a:rPr lang="en-US" b="1" baseline="0" dirty="0" smtClean="0"/>
              <a:t> Information </a:t>
            </a:r>
            <a:endParaRPr lang="en-US" b="1" dirty="0" smtClean="0"/>
          </a:p>
          <a:p>
            <a:pPr fontAlgn="base"/>
            <a:r>
              <a:rPr lang="en-US" sz="1200" b="0" kern="1200" dirty="0" smtClean="0">
                <a:solidFill>
                  <a:schemeClr val="tx1"/>
                </a:solidFill>
                <a:effectLst/>
                <a:latin typeface="+mn-lt"/>
                <a:ea typeface="+mn-ea"/>
                <a:cs typeface="+mn-cs"/>
              </a:rPr>
              <a:t>ALICE, an acronym for </a:t>
            </a:r>
            <a:r>
              <a:rPr lang="en-US" sz="1200" b="0" u="sng" kern="1200" dirty="0" smtClean="0">
                <a:solidFill>
                  <a:schemeClr val="tx1"/>
                </a:solidFill>
                <a:effectLst/>
                <a:latin typeface="+mn-lt"/>
                <a:ea typeface="+mn-ea"/>
                <a:cs typeface="+mn-cs"/>
              </a:rPr>
              <a:t>A</a:t>
            </a:r>
            <a:r>
              <a:rPr lang="en-US" sz="1200" b="0" kern="1200" dirty="0" smtClean="0">
                <a:solidFill>
                  <a:schemeClr val="tx1"/>
                </a:solidFill>
                <a:effectLst/>
                <a:latin typeface="+mn-lt"/>
                <a:ea typeface="+mn-ea"/>
                <a:cs typeface="+mn-cs"/>
              </a:rPr>
              <a:t>sset </a:t>
            </a:r>
            <a:r>
              <a:rPr lang="en-US" sz="1200" b="0" u="sng" kern="1200" dirty="0" smtClean="0">
                <a:solidFill>
                  <a:schemeClr val="tx1"/>
                </a:solidFill>
                <a:effectLst/>
                <a:latin typeface="+mn-lt"/>
                <a:ea typeface="+mn-ea"/>
                <a:cs typeface="+mn-cs"/>
              </a:rPr>
              <a:t>L</a:t>
            </a:r>
            <a:r>
              <a:rPr lang="en-US" sz="1200" b="0" kern="1200" dirty="0" smtClean="0">
                <a:solidFill>
                  <a:schemeClr val="tx1"/>
                </a:solidFill>
                <a:effectLst/>
                <a:latin typeface="+mn-lt"/>
                <a:ea typeface="+mn-ea"/>
                <a:cs typeface="+mn-cs"/>
              </a:rPr>
              <a:t>imited, </a:t>
            </a:r>
            <a:r>
              <a:rPr lang="en-US" sz="1200" b="0" u="sng" kern="1200" dirty="0" smtClean="0">
                <a:solidFill>
                  <a:schemeClr val="tx1"/>
                </a:solidFill>
                <a:effectLst/>
                <a:latin typeface="+mn-lt"/>
                <a:ea typeface="+mn-ea"/>
                <a:cs typeface="+mn-cs"/>
              </a:rPr>
              <a:t>I</a:t>
            </a:r>
            <a:r>
              <a:rPr lang="en-US" sz="1200" b="0" kern="1200" dirty="0" smtClean="0">
                <a:solidFill>
                  <a:schemeClr val="tx1"/>
                </a:solidFill>
                <a:effectLst/>
                <a:latin typeface="+mn-lt"/>
                <a:ea typeface="+mn-ea"/>
                <a:cs typeface="+mn-cs"/>
              </a:rPr>
              <a:t>ncome </a:t>
            </a:r>
            <a:r>
              <a:rPr lang="en-US" sz="1200" b="0" u="sng" kern="1200" dirty="0" smtClean="0">
                <a:solidFill>
                  <a:schemeClr val="tx1"/>
                </a:solidFill>
                <a:effectLst/>
                <a:latin typeface="+mn-lt"/>
                <a:ea typeface="+mn-ea"/>
                <a:cs typeface="+mn-cs"/>
              </a:rPr>
              <a:t>C</a:t>
            </a:r>
            <a:r>
              <a:rPr lang="en-US" sz="1200" b="0" kern="1200" dirty="0" smtClean="0">
                <a:solidFill>
                  <a:schemeClr val="tx1"/>
                </a:solidFill>
                <a:effectLst/>
                <a:latin typeface="+mn-lt"/>
                <a:ea typeface="+mn-ea"/>
                <a:cs typeface="+mn-cs"/>
              </a:rPr>
              <a:t>onstrained, </a:t>
            </a:r>
            <a:r>
              <a:rPr lang="en-US" sz="1200" b="0" u="sng" kern="1200" dirty="0" smtClean="0">
                <a:solidFill>
                  <a:schemeClr val="tx1"/>
                </a:solidFill>
                <a:effectLst/>
                <a:latin typeface="+mn-lt"/>
                <a:ea typeface="+mn-ea"/>
                <a:cs typeface="+mn-cs"/>
              </a:rPr>
              <a:t>E</a:t>
            </a:r>
            <a:r>
              <a:rPr lang="en-US" sz="1200" b="0" kern="1200" dirty="0" smtClean="0">
                <a:solidFill>
                  <a:schemeClr val="tx1"/>
                </a:solidFill>
                <a:effectLst/>
                <a:latin typeface="+mn-lt"/>
                <a:ea typeface="+mn-ea"/>
                <a:cs typeface="+mn-cs"/>
              </a:rPr>
              <a:t>mployed, is a new way of defining and understanding the struggles of households that earn above the Federal Poverty Level, but not enough to afford a bare-bones household budget.</a:t>
            </a:r>
          </a:p>
          <a:p>
            <a:pPr fontAlgn="base"/>
            <a:r>
              <a:rPr lang="en-US" sz="1200" b="0" kern="1200" dirty="0" smtClean="0">
                <a:solidFill>
                  <a:schemeClr val="tx1"/>
                </a:solidFill>
                <a:effectLst/>
                <a:latin typeface="+mn-lt"/>
                <a:ea typeface="+mn-ea"/>
                <a:cs typeface="+mn-cs"/>
              </a:rPr>
              <a:t> </a:t>
            </a:r>
          </a:p>
          <a:p>
            <a:pPr fontAlgn="base"/>
            <a:r>
              <a:rPr lang="en-US" sz="1200" b="0" kern="1200" dirty="0" smtClean="0">
                <a:solidFill>
                  <a:schemeClr val="tx1"/>
                </a:solidFill>
                <a:effectLst/>
                <a:latin typeface="+mn-lt"/>
                <a:ea typeface="+mn-ea"/>
                <a:cs typeface="+mn-cs"/>
              </a:rPr>
              <a:t>For far too many families, the cost of living outpaces what they earn. These households struggle to manage even their most basic needs - housing, food, transportation, child care, health care, and necessary technology.</a:t>
            </a:r>
          </a:p>
          <a:p>
            <a:pPr fontAlgn="base"/>
            <a:r>
              <a:rPr lang="en-US" sz="1200" b="0" kern="1200" dirty="0" smtClean="0">
                <a:solidFill>
                  <a:schemeClr val="tx1"/>
                </a:solidFill>
                <a:effectLst/>
                <a:latin typeface="+mn-lt"/>
                <a:ea typeface="+mn-ea"/>
                <a:cs typeface="+mn-cs"/>
              </a:rPr>
              <a:t> </a:t>
            </a:r>
          </a:p>
          <a:p>
            <a:pPr fontAlgn="base"/>
            <a:r>
              <a:rPr lang="en-US" sz="1200" b="0" kern="1200" dirty="0" smtClean="0">
                <a:solidFill>
                  <a:schemeClr val="tx1"/>
                </a:solidFill>
                <a:effectLst/>
                <a:latin typeface="+mn-lt"/>
                <a:ea typeface="+mn-ea"/>
                <a:cs typeface="+mn-cs"/>
              </a:rPr>
              <a:t>When funds run short, cash-strapped households are forced to make impossible choices, such as deciding between quality child care or paying the rent, filling a prescription or fixing the car. These short-term decisions have long-term consequences not only for ALICE families, but for all of us.</a:t>
            </a:r>
          </a:p>
          <a:p>
            <a:pPr fontAlgn="base"/>
            <a:endParaRPr lang="en-US" sz="1200" b="0" kern="1200" dirty="0" smtClean="0">
              <a:solidFill>
                <a:schemeClr val="tx1"/>
              </a:solidFill>
              <a:effectLst/>
              <a:latin typeface="+mn-lt"/>
              <a:ea typeface="+mn-ea"/>
              <a:cs typeface="+mn-cs"/>
            </a:endParaRPr>
          </a:p>
          <a:p>
            <a:pPr fontAlgn="base"/>
            <a:r>
              <a:rPr lang="en-US" sz="1200" b="0" kern="1200" dirty="0" smtClean="0">
                <a:solidFill>
                  <a:schemeClr val="tx1"/>
                </a:solidFill>
                <a:effectLst/>
                <a:latin typeface="+mn-lt"/>
                <a:ea typeface="+mn-ea"/>
                <a:cs typeface="+mn-cs"/>
              </a:rPr>
              <a:t>ALICE is your child care worker, the cashier at your supermarket, the gas attendant, the salesperson at your big box store, your waitress, a home health aide, an office clerk. ALICE cannot always pay the bills, has little or nothing in savings, and is forced to make tough choices such as deciding between quality child care or paying the rent. One unexpected car repair or medical bill can push these financially strapped families over the edge.</a:t>
            </a:r>
          </a:p>
          <a:p>
            <a:pPr fontAlgn="base"/>
            <a:endParaRPr lang="en-US" sz="1200" b="0" kern="1200" dirty="0" smtClean="0">
              <a:solidFill>
                <a:schemeClr val="tx1"/>
              </a:solidFill>
              <a:effectLst/>
              <a:latin typeface="+mn-lt"/>
              <a:ea typeface="+mn-ea"/>
              <a:cs typeface="+mn-cs"/>
            </a:endParaRPr>
          </a:p>
          <a:p>
            <a:pPr fontAlgn="base"/>
            <a:r>
              <a:rPr lang="en-US" sz="1200" b="0" kern="1200" dirty="0" smtClean="0">
                <a:solidFill>
                  <a:schemeClr val="tx1"/>
                </a:solidFill>
                <a:effectLst/>
                <a:latin typeface="+mn-lt"/>
                <a:ea typeface="+mn-ea"/>
                <a:cs typeface="+mn-cs"/>
              </a:rPr>
              <a:t>In 2017 28%</a:t>
            </a:r>
            <a:r>
              <a:rPr lang="en-US" sz="1200" b="0" kern="1200" baseline="0" dirty="0" smtClean="0">
                <a:solidFill>
                  <a:schemeClr val="tx1"/>
                </a:solidFill>
                <a:effectLst/>
                <a:latin typeface="+mn-lt"/>
                <a:ea typeface="+mn-ea"/>
                <a:cs typeface="+mn-cs"/>
              </a:rPr>
              <a:t> at poverty level, 27% ALICE (163,658 households out of total of 606,142 households)</a:t>
            </a:r>
          </a:p>
          <a:p>
            <a:pPr fontAlgn="base"/>
            <a:endParaRPr lang="en-US" sz="1200" b="0" kern="1200" baseline="0" dirty="0" smtClean="0">
              <a:solidFill>
                <a:schemeClr val="tx1"/>
              </a:solidFill>
              <a:effectLst/>
              <a:latin typeface="+mn-lt"/>
              <a:ea typeface="+mn-ea"/>
              <a:cs typeface="+mn-cs"/>
            </a:endParaRPr>
          </a:p>
          <a:p>
            <a:pPr fontAlgn="base"/>
            <a:r>
              <a:rPr lang="en-US" dirty="0" smtClean="0"/>
              <a:t>The ALICE Threshold is a realistic standard developed from the Household Survival Budget, a measure that estimates the minimal cost of the six basic household necessities — housing, child care, food, transportation, health care, and a basic smartphone plan. Based on calculations from the American Community Survey and the ALICE Threshold, 1,856,785 households in Pennsylvania — 37 percent —are either in poverty or are ALICE households</a:t>
            </a:r>
            <a:endParaRPr lang="en-US" sz="1200" b="0" kern="1200" dirty="0" smtClean="0">
              <a:solidFill>
                <a:schemeClr val="tx1"/>
              </a:solidFill>
              <a:effectLst/>
              <a:latin typeface="+mn-lt"/>
              <a:ea typeface="+mn-ea"/>
              <a:cs typeface="+mn-cs"/>
            </a:endParaRPr>
          </a:p>
          <a:p>
            <a:pPr fontAlgn="base"/>
            <a:r>
              <a:rPr lang="en-US" sz="1200" b="0" kern="1200" dirty="0" smtClean="0">
                <a:solidFill>
                  <a:schemeClr val="tx1"/>
                </a:solidFill>
                <a:effectLst/>
                <a:latin typeface="+mn-lt"/>
                <a:ea typeface="+mn-ea"/>
                <a:cs typeface="+mn-cs"/>
              </a:rPr>
              <a:t>​</a:t>
            </a:r>
          </a:p>
          <a:p>
            <a:pPr fontAlgn="base"/>
            <a:endParaRPr lang="en-US" sz="1200" b="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7786958-261D-4DE1-AE12-CBC5DA3B3DD1}" type="slidenum">
              <a:rPr lang="en-US" altLang="en-US" smtClean="0"/>
              <a:pPr/>
              <a:t>31</a:t>
            </a:fld>
            <a:endParaRPr lang="en-US" altLang="en-US"/>
          </a:p>
        </p:txBody>
      </p:sp>
    </p:spTree>
    <p:extLst>
      <p:ext uri="{BB962C8B-B14F-4D97-AF65-F5344CB8AC3E}">
        <p14:creationId xmlns:p14="http://schemas.microsoft.com/office/powerpoint/2010/main" val="29986464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Feeding America. (2014, August). Hunger in America 2014. </a:t>
            </a:r>
            <a:r>
              <a:rPr lang="en-US" dirty="0" err="1" smtClean="0"/>
              <a:t>Westat</a:t>
            </a:r>
            <a:r>
              <a:rPr lang="en-US" dirty="0" smtClean="0"/>
              <a:t> and the Urban Institute. Retrieved from http://help.feedingamerica.org/HungerInAmerica/hunger-in-america-2014-fullreport.pdf </a:t>
            </a:r>
          </a:p>
          <a:p>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smtClean="0"/>
              <a:t>Supplemental</a:t>
            </a:r>
            <a:r>
              <a:rPr lang="en-US" b="1" baseline="0" dirty="0" smtClean="0"/>
              <a:t> Information </a:t>
            </a:r>
            <a:endParaRPr lang="en-US" b="1" dirty="0" smtClean="0"/>
          </a:p>
          <a:p>
            <a:r>
              <a:rPr lang="en-US" dirty="0" smtClean="0">
                <a:hlinkClick r:id="rId3"/>
              </a:rPr>
              <a:t>https://nopren.org/wp-content/uploads/2016/12/RxforCalFresh_SDHC.PD_.pdf</a:t>
            </a:r>
            <a:endParaRPr lang="en-US"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“As a result, many low-income individuals and families find themselves making tough decisions between paying for food and other basic needs [25]. As a result, adults who reported food insecurity were four times more likely to report cost-related medication underuse [25]. To complicate matters, food purchasing decisions are made in a context of super markets and corner stores filled with a wide variety of low cost, high calorie foods, allowing households to “fill up for less” when budgets are tight [26,27]. Studies find that low income, food insecure families are especially vulnerable, decreasing fruit and vegetable servings while maintaining consumption of high carbohydrate foods like juices and starches [8,28,29]. These purchases, however, come at a price of short and long term health consequences, often in the form of overweight, obesity and chronic disease [29].”</a:t>
            </a:r>
          </a:p>
          <a:p>
            <a:endParaRPr lang="en-US" dirty="0" smtClean="0"/>
          </a:p>
        </p:txBody>
      </p:sp>
      <p:sp>
        <p:nvSpPr>
          <p:cNvPr id="4" name="Slide Number Placeholder 3"/>
          <p:cNvSpPr>
            <a:spLocks noGrp="1"/>
          </p:cNvSpPr>
          <p:nvPr>
            <p:ph type="sldNum" sz="quarter" idx="10"/>
          </p:nvPr>
        </p:nvSpPr>
        <p:spPr/>
        <p:txBody>
          <a:bodyPr/>
          <a:lstStyle/>
          <a:p>
            <a:fld id="{37786958-261D-4DE1-AE12-CBC5DA3B3DD1}" type="slidenum">
              <a:rPr lang="en-US" altLang="en-US" smtClean="0"/>
              <a:pPr/>
              <a:t>32</a:t>
            </a:fld>
            <a:endParaRPr lang="en-US" altLang="en-US"/>
          </a:p>
        </p:txBody>
      </p:sp>
    </p:spTree>
    <p:extLst>
      <p:ext uri="{BB962C8B-B14F-4D97-AF65-F5344CB8AC3E}">
        <p14:creationId xmlns:p14="http://schemas.microsoft.com/office/powerpoint/2010/main" val="41032803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a:t>
            </a:r>
            <a:r>
              <a:rPr lang="en-US" baseline="0" dirty="0" smtClean="0"/>
              <a:t> to the other constraints food insecurity imposes, consider the specific challenge of healthy eating on a tight budget. </a:t>
            </a:r>
            <a:endParaRPr lang="en-US" dirty="0"/>
          </a:p>
        </p:txBody>
      </p:sp>
      <p:sp>
        <p:nvSpPr>
          <p:cNvPr id="4" name="Slide Number Placeholder 3"/>
          <p:cNvSpPr>
            <a:spLocks noGrp="1"/>
          </p:cNvSpPr>
          <p:nvPr>
            <p:ph type="sldNum" sz="quarter" idx="10"/>
          </p:nvPr>
        </p:nvSpPr>
        <p:spPr/>
        <p:txBody>
          <a:bodyPr/>
          <a:lstStyle/>
          <a:p>
            <a:fld id="{37786958-261D-4DE1-AE12-CBC5DA3B3DD1}" type="slidenum">
              <a:rPr lang="en-US" altLang="en-US" smtClean="0"/>
              <a:pPr/>
              <a:t>33</a:t>
            </a:fld>
            <a:endParaRPr lang="en-US" altLang="en-US"/>
          </a:p>
        </p:txBody>
      </p:sp>
    </p:spTree>
    <p:extLst>
      <p:ext uri="{BB962C8B-B14F-4D97-AF65-F5344CB8AC3E}">
        <p14:creationId xmlns:p14="http://schemas.microsoft.com/office/powerpoint/2010/main" val="40379652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[This may</a:t>
            </a:r>
            <a:r>
              <a:rPr lang="en-US" baseline="0" dirty="0" smtClean="0"/>
              <a:t> look like a blank black screen but in slideshow mode you will be able to click and play the video directly in PowerPoint.]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Given the trade-offs patients are making, it’s not surprising that their health is affected. This video describes the relationship between food insecurity and health.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For more information: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hlinkClick r:id="rId3"/>
              </a:rPr>
              <a:t>https://hungerandhealth.feedingamerica.org/understand-food-insecurity/hunger-health-101/</a:t>
            </a:r>
            <a:endParaRPr lang="en-US" dirty="0" smtClean="0"/>
          </a:p>
          <a:p>
            <a:endParaRPr lang="en-US" dirty="0"/>
          </a:p>
        </p:txBody>
      </p:sp>
      <p:sp>
        <p:nvSpPr>
          <p:cNvPr id="4" name="Slide Number Placeholder 3"/>
          <p:cNvSpPr>
            <a:spLocks noGrp="1"/>
          </p:cNvSpPr>
          <p:nvPr>
            <p:ph type="sldNum" sz="quarter" idx="10"/>
          </p:nvPr>
        </p:nvSpPr>
        <p:spPr/>
        <p:txBody>
          <a:bodyPr/>
          <a:lstStyle/>
          <a:p>
            <a:fld id="{37786958-261D-4DE1-AE12-CBC5DA3B3DD1}" type="slidenum">
              <a:rPr lang="en-US" altLang="en-US" smtClean="0"/>
              <a:pPr/>
              <a:t>34</a:t>
            </a:fld>
            <a:endParaRPr lang="en-US" altLang="en-US"/>
          </a:p>
        </p:txBody>
      </p:sp>
    </p:spTree>
    <p:extLst>
      <p:ext uri="{BB962C8B-B14F-4D97-AF65-F5344CB8AC3E}">
        <p14:creationId xmlns:p14="http://schemas.microsoft.com/office/powerpoint/2010/main" val="32897715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37786958-261D-4DE1-AE12-CBC5DA3B3DD1}" type="slidenum">
              <a:rPr lang="en-US" altLang="en-US" smtClean="0"/>
              <a:pPr/>
              <a:t>35</a:t>
            </a:fld>
            <a:endParaRPr lang="en-US" altLang="en-US"/>
          </a:p>
        </p:txBody>
      </p:sp>
    </p:spTree>
    <p:extLst>
      <p:ext uri="{BB962C8B-B14F-4D97-AF65-F5344CB8AC3E}">
        <p14:creationId xmlns:p14="http://schemas.microsoft.com/office/powerpoint/2010/main" val="4642830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Food insecurity has serious</a:t>
            </a:r>
            <a:r>
              <a:rPr lang="en-US" baseline="0" dirty="0" smtClean="0"/>
              <a:t> negative effects across the lifespan…</a:t>
            </a:r>
            <a:endParaRPr lang="en-US" dirty="0" smtClean="0"/>
          </a:p>
        </p:txBody>
      </p:sp>
      <p:sp>
        <p:nvSpPr>
          <p:cNvPr id="4" name="Slide Number Placeholder 3"/>
          <p:cNvSpPr>
            <a:spLocks noGrp="1"/>
          </p:cNvSpPr>
          <p:nvPr>
            <p:ph type="sldNum" sz="quarter" idx="10"/>
          </p:nvPr>
        </p:nvSpPr>
        <p:spPr/>
        <p:txBody>
          <a:bodyPr/>
          <a:lstStyle/>
          <a:p>
            <a:fld id="{37786958-261D-4DE1-AE12-CBC5DA3B3DD1}" type="slidenum">
              <a:rPr lang="en-US" altLang="en-US" smtClean="0"/>
              <a:pPr/>
              <a:t>36</a:t>
            </a:fld>
            <a:endParaRPr lang="en-US" altLang="en-US"/>
          </a:p>
        </p:txBody>
      </p:sp>
    </p:spTree>
    <p:extLst>
      <p:ext uri="{BB962C8B-B14F-4D97-AF65-F5344CB8AC3E}">
        <p14:creationId xmlns:p14="http://schemas.microsoft.com/office/powerpoint/2010/main" val="37410128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37786958-261D-4DE1-AE12-CBC5DA3B3DD1}" type="slidenum">
              <a:rPr lang="en-US" altLang="en-US" smtClean="0"/>
              <a:pPr/>
              <a:t>37</a:t>
            </a:fld>
            <a:endParaRPr lang="en-US" altLang="en-US"/>
          </a:p>
        </p:txBody>
      </p:sp>
    </p:spTree>
    <p:extLst>
      <p:ext uri="{BB962C8B-B14F-4D97-AF65-F5344CB8AC3E}">
        <p14:creationId xmlns:p14="http://schemas.microsoft.com/office/powerpoint/2010/main" val="12552706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https://populationhealth.humana.com/wp-content/uploads/2019/11/Food-Insecurity-Policy-Brief-2019.pdf</a:t>
            </a:r>
            <a:endParaRPr lang="en-US" dirty="0"/>
          </a:p>
        </p:txBody>
      </p:sp>
      <p:sp>
        <p:nvSpPr>
          <p:cNvPr id="4" name="Slide Number Placeholder 3"/>
          <p:cNvSpPr>
            <a:spLocks noGrp="1"/>
          </p:cNvSpPr>
          <p:nvPr>
            <p:ph type="sldNum" sz="quarter" idx="10"/>
          </p:nvPr>
        </p:nvSpPr>
        <p:spPr/>
        <p:txBody>
          <a:bodyPr/>
          <a:lstStyle/>
          <a:p>
            <a:fld id="{37786958-261D-4DE1-AE12-CBC5DA3B3DD1}" type="slidenum">
              <a:rPr lang="en-US" altLang="en-US" smtClean="0"/>
              <a:pPr/>
              <a:t>38</a:t>
            </a:fld>
            <a:endParaRPr lang="en-US" altLang="en-US"/>
          </a:p>
        </p:txBody>
      </p:sp>
    </p:spTree>
    <p:extLst>
      <p:ext uri="{BB962C8B-B14F-4D97-AF65-F5344CB8AC3E}">
        <p14:creationId xmlns:p14="http://schemas.microsoft.com/office/powerpoint/2010/main" val="25755883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786958-261D-4DE1-AE12-CBC5DA3B3DD1}" type="slidenum">
              <a:rPr lang="en-US" altLang="en-US" smtClean="0"/>
              <a:pPr/>
              <a:t>40</a:t>
            </a:fld>
            <a:endParaRPr lang="en-US" altLang="en-US"/>
          </a:p>
        </p:txBody>
      </p:sp>
    </p:spTree>
    <p:extLst>
      <p:ext uri="{BB962C8B-B14F-4D97-AF65-F5344CB8AC3E}">
        <p14:creationId xmlns:p14="http://schemas.microsoft.com/office/powerpoint/2010/main" val="1927466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786958-261D-4DE1-AE12-CBC5DA3B3DD1}" type="slidenum">
              <a:rPr lang="en-US" altLang="en-US" smtClean="0"/>
              <a:pPr/>
              <a:t>4</a:t>
            </a:fld>
            <a:endParaRPr lang="en-US" altLang="en-US"/>
          </a:p>
        </p:txBody>
      </p:sp>
    </p:spTree>
    <p:extLst>
      <p:ext uri="{BB962C8B-B14F-4D97-AF65-F5344CB8AC3E}">
        <p14:creationId xmlns:p14="http://schemas.microsoft.com/office/powerpoint/2010/main" val="41548931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This is the basic process for screening and intervening</a:t>
            </a:r>
            <a:r>
              <a:rPr lang="en-US" baseline="0" dirty="0" smtClean="0"/>
              <a:t> COACH participants are implementing.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COACH is a collaborative of </a:t>
            </a:r>
            <a:r>
              <a:rPr lang="en-US" sz="1200" dirty="0" smtClean="0"/>
              <a:t>8 health systems in Greater</a:t>
            </a:r>
            <a:r>
              <a:rPr lang="en-US" sz="1200" baseline="0" dirty="0" smtClean="0"/>
              <a:t> Philadelphia who </a:t>
            </a:r>
            <a:r>
              <a:rPr lang="en-US" sz="1200" dirty="0" smtClean="0"/>
              <a:t>are working</a:t>
            </a:r>
            <a:r>
              <a:rPr lang="en-US" sz="1200" baseline="0" dirty="0" smtClean="0"/>
              <a:t> together to </a:t>
            </a:r>
            <a:r>
              <a:rPr lang="en-US" sz="1200" dirty="0" smtClean="0"/>
              <a:t>screen for food insecurity in varied clinical sites and responding to needs with referrals to resources and </a:t>
            </a:r>
            <a:r>
              <a:rPr lang="en-US" altLang="en-US" sz="1200" dirty="0" smtClean="0"/>
              <a:t>interventions such as pop up markets and summer meal programs. </a:t>
            </a:r>
          </a:p>
          <a:p>
            <a:endParaRPr lang="en-US" dirty="0"/>
          </a:p>
        </p:txBody>
      </p:sp>
      <p:sp>
        <p:nvSpPr>
          <p:cNvPr id="4" name="Slide Number Placeholder 3"/>
          <p:cNvSpPr>
            <a:spLocks noGrp="1"/>
          </p:cNvSpPr>
          <p:nvPr>
            <p:ph type="sldNum" sz="quarter" idx="10"/>
          </p:nvPr>
        </p:nvSpPr>
        <p:spPr/>
        <p:txBody>
          <a:bodyPr/>
          <a:lstStyle/>
          <a:p>
            <a:fld id="{37786958-261D-4DE1-AE12-CBC5DA3B3DD1}" type="slidenum">
              <a:rPr lang="en-US" altLang="en-US" smtClean="0"/>
              <a:pPr/>
              <a:t>41</a:t>
            </a:fld>
            <a:endParaRPr lang="en-US" altLang="en-US"/>
          </a:p>
        </p:txBody>
      </p:sp>
    </p:spTree>
    <p:extLst>
      <p:ext uri="{BB962C8B-B14F-4D97-AF65-F5344CB8AC3E}">
        <p14:creationId xmlns:p14="http://schemas.microsoft.com/office/powerpoint/2010/main" val="25097021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7600" y="696913"/>
            <a:ext cx="4646613" cy="348615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Curiosity about your patient as a whole person is a building block to feeling empathy, which encourages a positive dynamic between the patient and you. Empathy contributes to you feeling compassion satisfaction in your work instead of fatigue</a:t>
            </a:r>
            <a:r>
              <a:rPr lang="en-US" sz="1200" kern="1200" baseline="0" dirty="0" smtClean="0">
                <a:solidFill>
                  <a:schemeClr val="tx1"/>
                </a:solidFill>
                <a:effectLst/>
                <a:latin typeface="+mn-lt"/>
                <a:ea typeface="+mn-ea"/>
                <a:cs typeface="+mn-cs"/>
              </a:rPr>
              <a:t> or burnout.</a:t>
            </a:r>
            <a:endParaRPr lang="en-US" sz="1200" kern="1200" dirty="0" smtClean="0">
              <a:solidFill>
                <a:schemeClr val="tx1"/>
              </a:solidFill>
              <a:effectLst/>
              <a:latin typeface="+mn-lt"/>
              <a:ea typeface="+mn-ea"/>
              <a:cs typeface="+mn-cs"/>
            </a:endParaRPr>
          </a:p>
          <a:p>
            <a:endParaRPr lang="en-US" dirty="0" smtClean="0"/>
          </a:p>
        </p:txBody>
      </p:sp>
      <p:sp>
        <p:nvSpPr>
          <p:cNvPr id="4" name="Slide Number Placeholder 3"/>
          <p:cNvSpPr>
            <a:spLocks noGrp="1"/>
          </p:cNvSpPr>
          <p:nvPr>
            <p:ph type="sldNum" sz="quarter" idx="10"/>
          </p:nvPr>
        </p:nvSpPr>
        <p:spPr/>
        <p:txBody>
          <a:bodyPr/>
          <a:lstStyle/>
          <a:p>
            <a:fld id="{37786958-261D-4DE1-AE12-CBC5DA3B3DD1}" type="slidenum">
              <a:rPr lang="en-US" altLang="en-US" smtClean="0"/>
              <a:pPr/>
              <a:t>43</a:t>
            </a:fld>
            <a:endParaRPr lang="en-US" altLang="en-US"/>
          </a:p>
        </p:txBody>
      </p:sp>
    </p:spTree>
    <p:extLst>
      <p:ext uri="{BB962C8B-B14F-4D97-AF65-F5344CB8AC3E}">
        <p14:creationId xmlns:p14="http://schemas.microsoft.com/office/powerpoint/2010/main" val="32657647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786958-261D-4DE1-AE12-CBC5DA3B3DD1}" type="slidenum">
              <a:rPr lang="en-US" altLang="en-US" smtClean="0"/>
              <a:pPr/>
              <a:t>44</a:t>
            </a:fld>
            <a:endParaRPr lang="en-US" altLang="en-US"/>
          </a:p>
        </p:txBody>
      </p:sp>
    </p:spTree>
    <p:extLst>
      <p:ext uri="{BB962C8B-B14F-4D97-AF65-F5344CB8AC3E}">
        <p14:creationId xmlns:p14="http://schemas.microsoft.com/office/powerpoint/2010/main" val="7175728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dirty="0" smtClean="0"/>
              <a:t>A few key</a:t>
            </a:r>
            <a:r>
              <a:rPr lang="en-US" sz="1200" baseline="0" dirty="0" smtClean="0"/>
              <a:t> items corroborated by other researchers and experts to highlight include:  </a:t>
            </a:r>
            <a:endParaRPr lang="en-US" sz="1200" dirty="0" smtClean="0"/>
          </a:p>
          <a:p>
            <a:endParaRPr lang="en-US" sz="120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smtClean="0"/>
              <a:t>Avoid targeted screening; you can’t tell by looking!</a:t>
            </a:r>
            <a:r>
              <a:rPr lang="en-US" sz="1200" b="1" baseline="30000" dirty="0" smtClean="0"/>
              <a:t>1</a:t>
            </a:r>
            <a:endParaRPr lang="en-US" sz="1200" b="1" kern="1200" dirty="0" smtClean="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Since issues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may affect a broader swath of the population than</a:t>
            </a:r>
            <a:r>
              <a:rPr lang="en-US" sz="1200" kern="1200" baseline="0" dirty="0" smtClean="0">
                <a:solidFill>
                  <a:schemeClr val="tx1"/>
                </a:solidFill>
                <a:effectLst/>
                <a:latin typeface="+mn-lt"/>
                <a:ea typeface="+mn-ea"/>
                <a:cs typeface="+mn-cs"/>
              </a:rPr>
              <a:t> anticipated (you can’t always tell by looking), </a:t>
            </a:r>
            <a:r>
              <a:rPr lang="en-US" sz="1200" kern="1200" dirty="0" smtClean="0">
                <a:solidFill>
                  <a:schemeClr val="tx1"/>
                </a:solidFill>
                <a:effectLst/>
                <a:latin typeface="+mn-lt"/>
                <a:ea typeface="+mn-ea"/>
                <a:cs typeface="+mn-cs"/>
              </a:rPr>
              <a:t>universal screening, rather than targeting screening to patients with specific demographic characteristics, is recommended. </a:t>
            </a:r>
          </a:p>
          <a:p>
            <a:endParaRPr lang="en-US" sz="120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smtClean="0"/>
              <a:t>Provide context for your patients to understand why the questions are being asked</a:t>
            </a:r>
          </a:p>
          <a:p>
            <a:endParaRPr lang="en-US" sz="1200" dirty="0" smtClean="0"/>
          </a:p>
          <a:p>
            <a:r>
              <a:rPr lang="en-US" sz="1200" b="1" dirty="0" smtClean="0"/>
              <a:t>Inquire about needs with sensitivity and support.</a:t>
            </a:r>
            <a:r>
              <a:rPr lang="en-US" sz="1200" b="1" baseline="30000" dirty="0" smtClean="0"/>
              <a:t>2</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Patients may not be forthcoming about their needs, if they fear that they will be judged or reported to Child Protective Services. If screening is conducted verbally, it is necessary to convey as much sensitivity and support as possible.</a:t>
            </a:r>
            <a:r>
              <a:rPr lang="en-US" sz="1200" kern="1200" baseline="0" dirty="0" smtClean="0">
                <a:solidFill>
                  <a:schemeClr val="tx1"/>
                </a:solidFill>
                <a:effectLst/>
                <a:latin typeface="+mn-lt"/>
                <a:ea typeface="+mn-ea"/>
                <a:cs typeface="+mn-cs"/>
              </a:rPr>
              <a:t> </a:t>
            </a:r>
          </a:p>
          <a:p>
            <a:endParaRPr lang="en-US" sz="1200" b="1" dirty="0" smtClean="0"/>
          </a:p>
          <a:p>
            <a:r>
              <a:rPr lang="en-US" sz="1200" b="1" dirty="0" smtClean="0"/>
              <a:t>Adopt a patient-/family-centered, strength-based approach to engaging patients about their needs.</a:t>
            </a:r>
            <a:r>
              <a:rPr lang="en-US" sz="1200" b="1" baseline="30000" dirty="0" smtClean="0"/>
              <a:t>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To ensure that screening efforts are effective, it is important to adopt a patient- and family-centered, strength-based approach</a:t>
            </a:r>
            <a:r>
              <a:rPr lang="en-US" sz="1200" kern="1200" baseline="300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to engaging patients about their needs. This involves eliciting patients’ preferences and desire for assistance, resources they are currently using, what additional resources they think could be of help, and what barriers they are facing.</a:t>
            </a:r>
            <a:endParaRPr lang="en-US" sz="1200" baseline="3000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aseline="30000" dirty="0" smtClean="0"/>
          </a:p>
          <a:p>
            <a:r>
              <a:rPr lang="en-US" sz="1200" b="1" dirty="0" smtClean="0"/>
              <a:t>Ensure </a:t>
            </a:r>
            <a:r>
              <a:rPr lang="en-US" sz="1200" b="1" dirty="0" err="1" smtClean="0"/>
              <a:t>actionability</a:t>
            </a:r>
            <a:r>
              <a:rPr lang="en-US" sz="1200" b="1" dirty="0" smtClean="0"/>
              <a:t> and capacity to refer and link to appropriate resources in response to need.</a:t>
            </a:r>
            <a:r>
              <a:rPr lang="en-US" sz="1200" b="1" baseline="30000" dirty="0" smtClean="0"/>
              <a:t>1</a:t>
            </a:r>
          </a:p>
          <a:p>
            <a:endParaRPr lang="en-US" dirty="0" smtClean="0"/>
          </a:p>
          <a:p>
            <a:r>
              <a:rPr lang="en-US" dirty="0" smtClean="0"/>
              <a:t>Some</a:t>
            </a:r>
            <a:r>
              <a:rPr lang="en-US" baseline="0" dirty="0" smtClean="0"/>
              <a:t> of these will be elaborated on further in the role-based guidance module. </a:t>
            </a:r>
            <a:endParaRPr lang="en-US" dirty="0" smtClean="0"/>
          </a:p>
          <a:p>
            <a:endParaRPr lang="en-US" dirty="0" smtClean="0"/>
          </a:p>
          <a:p>
            <a:r>
              <a:rPr lang="en-US" sz="1200" baseline="30000" dirty="0" smtClean="0">
                <a:latin typeface="Calibri" panose="020F0502020204030204" pitchFamily="34" charset="0"/>
              </a:rPr>
              <a:t>1</a:t>
            </a:r>
            <a:r>
              <a:rPr lang="en-US" sz="1200" dirty="0" smtClean="0">
                <a:latin typeface="Calibri" panose="020F0502020204030204" pitchFamily="34" charset="0"/>
              </a:rPr>
              <a:t> Garg A, Boynton-Jarrett R, Dworkin PH. Avoiding the unintended consequences of screening for social determinants of health. </a:t>
            </a:r>
            <a:r>
              <a:rPr lang="en-US" sz="1200" i="1" dirty="0" smtClean="0">
                <a:latin typeface="Calibri" panose="020F0502020204030204" pitchFamily="34" charset="0"/>
              </a:rPr>
              <a:t>JAMA.</a:t>
            </a:r>
            <a:r>
              <a:rPr lang="en-US" sz="1200" dirty="0" smtClean="0">
                <a:latin typeface="Calibri" panose="020F0502020204030204" pitchFamily="34" charset="0"/>
              </a:rPr>
              <a:t> 2016; 316(8):813-4. </a:t>
            </a:r>
          </a:p>
          <a:p>
            <a:r>
              <a:rPr lang="en-US" sz="1200" baseline="30000" dirty="0" smtClean="0">
                <a:latin typeface="Calibri" panose="020F0502020204030204" pitchFamily="34" charset="0"/>
              </a:rPr>
              <a:t>2 </a:t>
            </a:r>
            <a:r>
              <a:rPr lang="en-US" sz="1200" dirty="0" smtClean="0">
                <a:latin typeface="Calibri" panose="020F0502020204030204" pitchFamily="34" charset="0"/>
              </a:rPr>
              <a:t>Gottlieb L, </a:t>
            </a:r>
            <a:r>
              <a:rPr lang="en-US" sz="1200" dirty="0" err="1" smtClean="0">
                <a:latin typeface="Calibri" panose="020F0502020204030204" pitchFamily="34" charset="0"/>
              </a:rPr>
              <a:t>Sandel</a:t>
            </a:r>
            <a:r>
              <a:rPr lang="en-US" sz="1200" dirty="0" smtClean="0">
                <a:latin typeface="Calibri" panose="020F0502020204030204" pitchFamily="34" charset="0"/>
              </a:rPr>
              <a:t> M, Adler NE. Collecting and applying data on social determinants of health in health care settings. </a:t>
            </a:r>
            <a:r>
              <a:rPr lang="en-US" sz="1200" i="1" dirty="0" smtClean="0">
                <a:latin typeface="Calibri" panose="020F0502020204030204" pitchFamily="34" charset="0"/>
              </a:rPr>
              <a:t>JAMA Internal Medicine. </a:t>
            </a:r>
            <a:r>
              <a:rPr lang="en-US" sz="1200" dirty="0" smtClean="0">
                <a:latin typeface="Calibri" panose="020F0502020204030204" pitchFamily="34" charset="0"/>
              </a:rPr>
              <a:t>2013; 173 (11): 1017-1020.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37786958-261D-4DE1-AE12-CBC5DA3B3DD1}" type="slidenum">
              <a:rPr lang="en-US" altLang="en-US" smtClean="0"/>
              <a:pPr/>
              <a:t>45</a:t>
            </a:fld>
            <a:endParaRPr lang="en-US" altLang="en-US"/>
          </a:p>
        </p:txBody>
      </p:sp>
    </p:spTree>
    <p:extLst>
      <p:ext uri="{BB962C8B-B14F-4D97-AF65-F5344CB8AC3E}">
        <p14:creationId xmlns:p14="http://schemas.microsoft.com/office/powerpoint/2010/main" val="21531974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fontAlgn="base"/>
            <a:r>
              <a:rPr lang="en-US" sz="1200" b="1" i="0" kern="1200" dirty="0" smtClean="0">
                <a:solidFill>
                  <a:schemeClr val="tx1"/>
                </a:solidFill>
                <a:effectLst/>
                <a:latin typeface="+mn-lt"/>
                <a:ea typeface="+mn-ea"/>
                <a:cs typeface="+mn-cs"/>
              </a:rPr>
              <a:t>Supplemental</a:t>
            </a:r>
            <a:r>
              <a:rPr lang="en-US" sz="1200" b="1" i="0" kern="1200" baseline="0" dirty="0" smtClean="0">
                <a:solidFill>
                  <a:schemeClr val="tx1"/>
                </a:solidFill>
                <a:effectLst/>
                <a:latin typeface="+mn-lt"/>
                <a:ea typeface="+mn-ea"/>
                <a:cs typeface="+mn-cs"/>
              </a:rPr>
              <a:t> Information</a:t>
            </a:r>
            <a:endParaRPr lang="en-US" sz="1200" b="1" i="0" kern="1200" dirty="0" smtClean="0">
              <a:solidFill>
                <a:schemeClr val="tx1"/>
              </a:solidFill>
              <a:effectLst/>
              <a:latin typeface="+mn-lt"/>
              <a:ea typeface="+mn-ea"/>
              <a:cs typeface="+mn-cs"/>
            </a:endParaRPr>
          </a:p>
          <a:p>
            <a:pPr fontAlgn="base"/>
            <a:r>
              <a:rPr lang="en-US" sz="1200" b="0" i="0" kern="1200" dirty="0" smtClean="0">
                <a:solidFill>
                  <a:schemeClr val="tx1"/>
                </a:solidFill>
                <a:effectLst/>
                <a:latin typeface="+mn-lt"/>
                <a:ea typeface="+mn-ea"/>
                <a:cs typeface="+mn-cs"/>
              </a:rPr>
              <a:t>What is the Hunger Vital Sign™?</a:t>
            </a:r>
          </a:p>
          <a:p>
            <a:pPr fontAlgn="base"/>
            <a:r>
              <a:rPr lang="en-US" sz="1200" b="0" i="0" kern="1200" dirty="0" smtClean="0">
                <a:solidFill>
                  <a:schemeClr val="tx1"/>
                </a:solidFill>
                <a:effectLst/>
                <a:latin typeface="+mn-lt"/>
                <a:ea typeface="+mn-ea"/>
                <a:cs typeface="+mn-cs"/>
              </a:rPr>
              <a:t>In 2010, Drs. Erin Hager and Anna </a:t>
            </a:r>
            <a:r>
              <a:rPr lang="en-US" sz="1200" b="0" i="0" kern="1200" dirty="0" err="1" smtClean="0">
                <a:solidFill>
                  <a:schemeClr val="tx1"/>
                </a:solidFill>
                <a:effectLst/>
                <a:latin typeface="+mn-lt"/>
                <a:ea typeface="+mn-ea"/>
                <a:cs typeface="+mn-cs"/>
              </a:rPr>
              <a:t>Quigg</a:t>
            </a:r>
            <a:r>
              <a:rPr lang="en-US" sz="1200" b="0" i="0" kern="1200" dirty="0" smtClean="0">
                <a:solidFill>
                  <a:schemeClr val="tx1"/>
                </a:solidFill>
                <a:effectLst/>
                <a:latin typeface="+mn-lt"/>
                <a:ea typeface="+mn-ea"/>
                <a:cs typeface="+mn-cs"/>
              </a:rPr>
              <a:t> and the Children’s </a:t>
            </a:r>
            <a:r>
              <a:rPr lang="en-US" sz="1200" b="0" i="0" kern="1200" dirty="0" err="1" smtClean="0">
                <a:solidFill>
                  <a:schemeClr val="tx1"/>
                </a:solidFill>
                <a:effectLst/>
                <a:latin typeface="+mn-lt"/>
                <a:ea typeface="+mn-ea"/>
                <a:cs typeface="+mn-cs"/>
              </a:rPr>
              <a:t>HealthWatch</a:t>
            </a:r>
            <a:r>
              <a:rPr lang="en-US" sz="1200" b="0" i="0" kern="1200" dirty="0" smtClean="0">
                <a:solidFill>
                  <a:schemeClr val="tx1"/>
                </a:solidFill>
                <a:effectLst/>
                <a:latin typeface="+mn-lt"/>
                <a:ea typeface="+mn-ea"/>
                <a:cs typeface="+mn-cs"/>
              </a:rPr>
              <a:t> team developed the Hunger Vital Sign™, a validated 2-question food insecurity screening tool based on the </a:t>
            </a:r>
            <a:r>
              <a:rPr lang="en-US" sz="1200" b="0" i="0" u="sng" kern="1200" dirty="0" smtClean="0">
                <a:solidFill>
                  <a:schemeClr val="tx1"/>
                </a:solidFill>
                <a:effectLst/>
                <a:latin typeface="+mn-lt"/>
                <a:ea typeface="+mn-ea"/>
                <a:cs typeface="+mn-cs"/>
                <a:hlinkClick r:id="rId3"/>
              </a:rPr>
              <a:t>U.S. Household Food Security Survey Module</a:t>
            </a:r>
            <a:r>
              <a:rPr lang="en-US" sz="1200" b="0" i="0" kern="1200" dirty="0" smtClean="0">
                <a:solidFill>
                  <a:schemeClr val="tx1"/>
                </a:solidFill>
                <a:effectLst/>
                <a:latin typeface="+mn-lt"/>
                <a:ea typeface="+mn-ea"/>
                <a:cs typeface="+mn-cs"/>
              </a:rPr>
              <a:t> to identify households at risk of food insecurity.</a:t>
            </a:r>
          </a:p>
          <a:p>
            <a:pPr fontAlgn="base"/>
            <a:r>
              <a:rPr lang="en-US" sz="1200" b="0" i="0" kern="1200" dirty="0" smtClean="0">
                <a:solidFill>
                  <a:schemeClr val="tx1"/>
                </a:solidFill>
                <a:effectLst/>
                <a:latin typeface="+mn-lt"/>
                <a:ea typeface="+mn-ea"/>
                <a:cs typeface="+mn-cs"/>
              </a:rPr>
              <a:t>The Hunger Vital Sign™ identifies households as being at risk for food insecurity if they answer that either or both of the following two statements is ‘often true’ or ‘sometimes true’ (vs. ‘never true’):</a:t>
            </a:r>
          </a:p>
          <a:p>
            <a:pPr fontAlgn="base"/>
            <a:r>
              <a:rPr lang="en-US" sz="1200" b="1" kern="1200" dirty="0" smtClean="0">
                <a:solidFill>
                  <a:schemeClr val="tx1"/>
                </a:solidFill>
                <a:effectLst/>
                <a:latin typeface="+mn-lt"/>
                <a:ea typeface="+mn-ea"/>
                <a:cs typeface="+mn-cs"/>
              </a:rPr>
              <a:t>“ Within the past 12 months we worried whether our food would run out before we got money to buy more.”</a:t>
            </a:r>
            <a:endParaRPr lang="en-US" dirty="0" smtClean="0">
              <a:effectLst/>
            </a:endParaRPr>
          </a:p>
          <a:p>
            <a:pPr fontAlgn="base"/>
            <a:r>
              <a:rPr lang="en-US" sz="1200" b="1" kern="1200" dirty="0" smtClean="0">
                <a:solidFill>
                  <a:schemeClr val="tx1"/>
                </a:solidFill>
                <a:effectLst/>
                <a:latin typeface="+mn-lt"/>
                <a:ea typeface="+mn-ea"/>
                <a:cs typeface="+mn-cs"/>
              </a:rPr>
              <a:t>“ Within the past 12 months the food we bought just didn’t last and we didn’t have money to get more.”</a:t>
            </a:r>
            <a:endParaRPr lang="en-US" dirty="0" smtClean="0">
              <a:effectLst/>
            </a:endParaRPr>
          </a:p>
          <a:p>
            <a:pPr fontAlgn="base"/>
            <a:r>
              <a:rPr lang="en-US" sz="1200" b="0" i="0" kern="1200" dirty="0" smtClean="0">
                <a:solidFill>
                  <a:schemeClr val="tx1"/>
                </a:solidFill>
                <a:effectLst/>
                <a:latin typeface="+mn-lt"/>
                <a:ea typeface="+mn-ea"/>
                <a:cs typeface="+mn-cs"/>
              </a:rPr>
              <a:t>The </a:t>
            </a:r>
            <a:r>
              <a:rPr lang="en-US" sz="1200" b="0" i="0" u="sng" kern="1200" dirty="0" smtClean="0">
                <a:solidFill>
                  <a:schemeClr val="tx1"/>
                </a:solidFill>
                <a:effectLst/>
                <a:latin typeface="+mn-lt"/>
                <a:ea typeface="+mn-ea"/>
                <a:cs typeface="+mn-cs"/>
                <a:hlinkClick r:id="rId4"/>
              </a:rPr>
              <a:t>peer-reviewed journal article</a:t>
            </a:r>
            <a:r>
              <a:rPr lang="en-US" sz="1200" b="0" i="0" kern="1200" dirty="0" smtClean="0">
                <a:solidFill>
                  <a:schemeClr val="tx1"/>
                </a:solidFill>
                <a:effectLst/>
                <a:latin typeface="+mn-lt"/>
                <a:ea typeface="+mn-ea"/>
                <a:cs typeface="+mn-cs"/>
              </a:rPr>
              <a:t> on the Hunger Vital Sign™ has been cited in hundreds of publications since its release and the screening tool has been used widely in medical and community-based settings around the country. In 2015 the Hunger Vital Sign™ was </a:t>
            </a:r>
            <a:r>
              <a:rPr lang="en-US" sz="1200" b="0" i="0" u="sng" kern="1200" dirty="0" smtClean="0">
                <a:solidFill>
                  <a:schemeClr val="tx1"/>
                </a:solidFill>
                <a:effectLst/>
                <a:latin typeface="+mn-lt"/>
                <a:ea typeface="+mn-ea"/>
                <a:cs typeface="+mn-cs"/>
                <a:hlinkClick r:id="rId5"/>
              </a:rPr>
              <a:t>validated for use among youth</a:t>
            </a:r>
            <a:r>
              <a:rPr lang="en-US" sz="1200" b="0" i="0" kern="1200" dirty="0" smtClean="0">
                <a:solidFill>
                  <a:schemeClr val="tx1"/>
                </a:solidFill>
                <a:effectLst/>
                <a:latin typeface="+mn-lt"/>
                <a:ea typeface="+mn-ea"/>
                <a:cs typeface="+mn-cs"/>
              </a:rPr>
              <a:t> and adolescents, and in 2017 the Hunger Vital Sign™ was </a:t>
            </a:r>
            <a:r>
              <a:rPr lang="en-US" sz="1200" b="0" i="0" u="sng" kern="1200" dirty="0" smtClean="0">
                <a:solidFill>
                  <a:schemeClr val="tx1"/>
                </a:solidFill>
                <a:effectLst/>
                <a:latin typeface="+mn-lt"/>
                <a:ea typeface="+mn-ea"/>
                <a:cs typeface="+mn-cs"/>
                <a:hlinkClick r:id="rId6"/>
              </a:rPr>
              <a:t>validated for use among adults</a:t>
            </a:r>
            <a:r>
              <a:rPr lang="en-US" sz="1200" b="0" i="0" kern="1200" dirty="0" smtClean="0">
                <a:solidFill>
                  <a:schemeClr val="tx1"/>
                </a:solidFill>
                <a:effectLst/>
                <a:latin typeface="+mn-lt"/>
                <a:ea typeface="+mn-ea"/>
                <a:cs typeface="+mn-cs"/>
              </a:rPr>
              <a:t> as well.</a:t>
            </a:r>
          </a:p>
          <a:p>
            <a:pPr fontAlgn="base"/>
            <a:r>
              <a:rPr lang="en-US" sz="1200" b="0" i="0" kern="1200" dirty="0" smtClean="0">
                <a:solidFill>
                  <a:schemeClr val="tx1"/>
                </a:solidFill>
                <a:effectLst/>
                <a:latin typeface="+mn-lt"/>
                <a:ea typeface="+mn-ea"/>
                <a:cs typeface="+mn-cs"/>
              </a:rPr>
              <a:t>In October 2015, the American Academy of Pediatrics released a </a:t>
            </a:r>
            <a:r>
              <a:rPr lang="en-US" sz="1200" b="0" i="0" u="sng" kern="1200" dirty="0" smtClean="0">
                <a:solidFill>
                  <a:schemeClr val="tx1"/>
                </a:solidFill>
                <a:effectLst/>
                <a:latin typeface="+mn-lt"/>
                <a:ea typeface="+mn-ea"/>
                <a:cs typeface="+mn-cs"/>
                <a:hlinkClick r:id="rId7"/>
              </a:rPr>
              <a:t>policy statement</a:t>
            </a:r>
            <a:r>
              <a:rPr lang="en-US" sz="1200" b="0" i="0" kern="1200" dirty="0" smtClean="0">
                <a:solidFill>
                  <a:schemeClr val="tx1"/>
                </a:solidFill>
                <a:effectLst/>
                <a:latin typeface="+mn-lt"/>
                <a:ea typeface="+mn-ea"/>
                <a:cs typeface="+mn-cs"/>
              </a:rPr>
              <a:t>, recommending that pediatricians screen all children for food insecurity. In May 2017, the Centers for Medicare &amp; Medicaid Services incorporated the Hunger Vital Sign™ in the </a:t>
            </a:r>
            <a:r>
              <a:rPr lang="en-US" sz="1200" b="0" i="0" u="sng" kern="1200" dirty="0" smtClean="0">
                <a:solidFill>
                  <a:schemeClr val="tx1"/>
                </a:solidFill>
                <a:effectLst/>
                <a:latin typeface="+mn-lt"/>
                <a:ea typeface="+mn-ea"/>
                <a:cs typeface="+mn-cs"/>
                <a:hlinkClick r:id="rId8"/>
              </a:rPr>
              <a:t>Accountable Health Communities Screening Tool</a:t>
            </a:r>
            <a:r>
              <a:rPr lang="en-US" sz="1200" b="0" i="0" kern="1200" dirty="0" smtClean="0">
                <a:solidFill>
                  <a:schemeClr val="tx1"/>
                </a:solidFill>
                <a:effectLst/>
                <a:latin typeface="+mn-lt"/>
                <a:ea typeface="+mn-ea"/>
                <a:cs typeface="+mn-cs"/>
              </a:rPr>
              <a:t>.</a:t>
            </a:r>
          </a:p>
          <a:p>
            <a:pPr fontAlgn="base"/>
            <a:r>
              <a:rPr lang="en-US" sz="1200" b="0" i="0" kern="1200" dirty="0" smtClean="0">
                <a:solidFill>
                  <a:schemeClr val="tx1"/>
                </a:solidFill>
                <a:effectLst/>
                <a:latin typeface="+mn-lt"/>
                <a:ea typeface="+mn-ea"/>
                <a:cs typeface="+mn-cs"/>
              </a:rPr>
              <a:t>There is no fee or license required to use the Hunger Vital Sign™. We only ask that parties properly cite the tool as follows:</a:t>
            </a:r>
          </a:p>
          <a:p>
            <a:pPr fontAlgn="base"/>
            <a:r>
              <a:rPr lang="en-US" sz="1200" b="0" i="0" kern="1200" dirty="0" smtClean="0">
                <a:solidFill>
                  <a:schemeClr val="tx1"/>
                </a:solidFill>
                <a:effectLst/>
                <a:latin typeface="+mn-lt"/>
                <a:ea typeface="+mn-ea"/>
                <a:cs typeface="+mn-cs"/>
              </a:rPr>
              <a:t>Hager, E. R., </a:t>
            </a:r>
            <a:r>
              <a:rPr lang="en-US" sz="1200" b="0" i="0" kern="1200" dirty="0" err="1" smtClean="0">
                <a:solidFill>
                  <a:schemeClr val="tx1"/>
                </a:solidFill>
                <a:effectLst/>
                <a:latin typeface="+mn-lt"/>
                <a:ea typeface="+mn-ea"/>
                <a:cs typeface="+mn-cs"/>
              </a:rPr>
              <a:t>Quigg</a:t>
            </a:r>
            <a:r>
              <a:rPr lang="en-US" sz="1200" b="0" i="0" kern="1200" dirty="0" smtClean="0">
                <a:solidFill>
                  <a:schemeClr val="tx1"/>
                </a:solidFill>
                <a:effectLst/>
                <a:latin typeface="+mn-lt"/>
                <a:ea typeface="+mn-ea"/>
                <a:cs typeface="+mn-cs"/>
              </a:rPr>
              <a:t>, A. M., Black, M. M., Coleman, S. M., </a:t>
            </a:r>
            <a:r>
              <a:rPr lang="en-US" sz="1200" b="0" i="0" kern="1200" dirty="0" err="1" smtClean="0">
                <a:solidFill>
                  <a:schemeClr val="tx1"/>
                </a:solidFill>
                <a:effectLst/>
                <a:latin typeface="+mn-lt"/>
                <a:ea typeface="+mn-ea"/>
                <a:cs typeface="+mn-cs"/>
              </a:rPr>
              <a:t>Heeren</a:t>
            </a:r>
            <a:r>
              <a:rPr lang="en-US" sz="1200" b="0" i="0" kern="1200" dirty="0" smtClean="0">
                <a:solidFill>
                  <a:schemeClr val="tx1"/>
                </a:solidFill>
                <a:effectLst/>
                <a:latin typeface="+mn-lt"/>
                <a:ea typeface="+mn-ea"/>
                <a:cs typeface="+mn-cs"/>
              </a:rPr>
              <a:t>, T., Rose-Jacobs, R., Cook, J. T., </a:t>
            </a:r>
            <a:r>
              <a:rPr lang="en-US" sz="1200" b="0" i="0" kern="1200" dirty="0" err="1" smtClean="0">
                <a:solidFill>
                  <a:schemeClr val="tx1"/>
                </a:solidFill>
                <a:effectLst/>
                <a:latin typeface="+mn-lt"/>
                <a:ea typeface="+mn-ea"/>
                <a:cs typeface="+mn-cs"/>
              </a:rPr>
              <a:t>Ettinger</a:t>
            </a:r>
            <a:r>
              <a:rPr lang="en-US" sz="1200" b="0" i="0" kern="1200" dirty="0" smtClean="0">
                <a:solidFill>
                  <a:schemeClr val="tx1"/>
                </a:solidFill>
                <a:effectLst/>
                <a:latin typeface="+mn-lt"/>
                <a:ea typeface="+mn-ea"/>
                <a:cs typeface="+mn-cs"/>
              </a:rPr>
              <a:t> de Cuba, S. E., Casey, P. H., Chilton, M., </a:t>
            </a:r>
            <a:r>
              <a:rPr lang="en-US" sz="1200" b="0" i="0" kern="1200" dirty="0" err="1" smtClean="0">
                <a:solidFill>
                  <a:schemeClr val="tx1"/>
                </a:solidFill>
                <a:effectLst/>
                <a:latin typeface="+mn-lt"/>
                <a:ea typeface="+mn-ea"/>
                <a:cs typeface="+mn-cs"/>
              </a:rPr>
              <a:t>Cutts</a:t>
            </a:r>
            <a:r>
              <a:rPr lang="en-US" sz="1200" b="0" i="0" kern="1200" dirty="0" smtClean="0">
                <a:solidFill>
                  <a:schemeClr val="tx1"/>
                </a:solidFill>
                <a:effectLst/>
                <a:latin typeface="+mn-lt"/>
                <a:ea typeface="+mn-ea"/>
                <a:cs typeface="+mn-cs"/>
              </a:rPr>
              <a:t>, D. B., Meyers A. F., Frank, D. A. (2010</a:t>
            </a:r>
            <a:r>
              <a:rPr lang="en-US" sz="1200" b="0" i="0" u="sng" kern="1200" dirty="0" smtClean="0">
                <a:solidFill>
                  <a:schemeClr val="tx1"/>
                </a:solidFill>
                <a:effectLst/>
                <a:latin typeface="+mn-lt"/>
                <a:ea typeface="+mn-ea"/>
                <a:cs typeface="+mn-cs"/>
                <a:hlinkClick r:id="rId9"/>
              </a:rPr>
              <a:t>). Development and Validity of a 2-Item Screen to Identify Families at Risk for Food Insecurity</a:t>
            </a:r>
            <a:r>
              <a:rPr lang="en-US" sz="1200" b="0" i="0" kern="1200" dirty="0" smtClean="0">
                <a:solidFill>
                  <a:schemeClr val="tx1"/>
                </a:solidFill>
                <a:effectLst/>
                <a:latin typeface="+mn-lt"/>
                <a:ea typeface="+mn-ea"/>
                <a:cs typeface="+mn-cs"/>
              </a:rPr>
              <a:t>. Pediatrics, 126(1), 26-32. doi:10.1542/peds.2009-3146.</a:t>
            </a:r>
          </a:p>
          <a:p>
            <a:pPr fontAlgn="base"/>
            <a:endParaRPr lang="en-US" sz="1200" b="0" i="0" kern="1200" dirty="0" smtClean="0">
              <a:solidFill>
                <a:schemeClr val="tx1"/>
              </a:solidFill>
              <a:effectLst/>
              <a:latin typeface="+mn-lt"/>
              <a:ea typeface="+mn-ea"/>
              <a:cs typeface="+mn-cs"/>
            </a:endParaRPr>
          </a:p>
          <a:p>
            <a:pPr fontAlgn="base"/>
            <a:r>
              <a:rPr lang="en-US" sz="1200" b="0" i="0" kern="1200" dirty="0" smtClean="0">
                <a:solidFill>
                  <a:schemeClr val="tx1"/>
                </a:solidFill>
                <a:effectLst/>
                <a:latin typeface="+mn-lt"/>
                <a:ea typeface="+mn-ea"/>
                <a:cs typeface="+mn-cs"/>
              </a:rPr>
              <a:t>**[Need</a:t>
            </a:r>
            <a:r>
              <a:rPr lang="en-US" sz="1200" b="0" i="0" kern="1200" baseline="0" dirty="0" smtClean="0">
                <a:solidFill>
                  <a:schemeClr val="tx1"/>
                </a:solidFill>
                <a:effectLst/>
                <a:latin typeface="+mn-lt"/>
                <a:ea typeface="+mn-ea"/>
                <a:cs typeface="+mn-cs"/>
              </a:rPr>
              <a:t> to address whether food insecurity screening is happening in the context of screening for other social needs]**</a:t>
            </a:r>
            <a:endParaRPr lang="en-US" sz="1200" b="0" i="0" kern="1200" dirty="0" smtClean="0">
              <a:solidFill>
                <a:schemeClr val="tx1"/>
              </a:solidFill>
              <a:effectLst/>
              <a:latin typeface="+mn-lt"/>
              <a:ea typeface="+mn-ea"/>
              <a:cs typeface="+mn-cs"/>
            </a:endParaRPr>
          </a:p>
          <a:p>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[Also</a:t>
            </a:r>
            <a:r>
              <a:rPr lang="en-US" baseline="0" dirty="0" smtClean="0"/>
              <a:t> not sure how to best address </a:t>
            </a:r>
            <a:r>
              <a:rPr lang="en-US" baseline="0" dirty="0" err="1" smtClean="0"/>
              <a:t>Bottino’s</a:t>
            </a:r>
            <a:r>
              <a:rPr lang="en-US" baseline="0" dirty="0" smtClean="0"/>
              <a:t> finding: a</a:t>
            </a:r>
            <a:r>
              <a:rPr lang="en-US" sz="1200" b="0" i="0" kern="1200" dirty="0" smtClean="0">
                <a:solidFill>
                  <a:schemeClr val="tx1"/>
                </a:solidFill>
                <a:effectLst/>
                <a:latin typeface="+mn-lt"/>
                <a:ea typeface="+mn-ea"/>
                <a:cs typeface="+mn-cs"/>
              </a:rPr>
              <a:t>sking</a:t>
            </a:r>
            <a:r>
              <a:rPr lang="en-US" sz="1200" b="0" i="0" kern="1200" baseline="0" dirty="0" smtClean="0">
                <a:solidFill>
                  <a:schemeClr val="tx1"/>
                </a:solidFill>
                <a:effectLst/>
                <a:latin typeface="+mn-lt"/>
                <a:ea typeface="+mn-ea"/>
                <a:cs typeface="+mn-cs"/>
              </a:rPr>
              <a:t> patients if they would like food assistance referrals identified more families than standard FI screening alone—asking for preferences and if they would like help, selected more referrals. </a:t>
            </a:r>
            <a:r>
              <a:rPr lang="en-US" sz="1200" b="0" i="0" kern="1200" dirty="0" err="1" smtClean="0">
                <a:solidFill>
                  <a:schemeClr val="tx1"/>
                </a:solidFill>
                <a:effectLst/>
                <a:latin typeface="+mn-lt"/>
                <a:ea typeface="+mn-ea"/>
                <a:cs typeface="+mn-cs"/>
              </a:rPr>
              <a:t>Bottino</a:t>
            </a:r>
            <a:r>
              <a:rPr lang="en-US" sz="1200" b="0" i="0" kern="1200" dirty="0" smtClean="0">
                <a:solidFill>
                  <a:schemeClr val="tx1"/>
                </a:solidFill>
                <a:effectLst/>
                <a:latin typeface="+mn-lt"/>
                <a:ea typeface="+mn-ea"/>
                <a:cs typeface="+mn-cs"/>
              </a:rPr>
              <a:t> CJ, Rhodes ET, </a:t>
            </a:r>
            <a:r>
              <a:rPr lang="en-US" sz="1200" b="0" i="0" kern="1200" dirty="0" err="1" smtClean="0">
                <a:solidFill>
                  <a:schemeClr val="tx1"/>
                </a:solidFill>
                <a:effectLst/>
                <a:latin typeface="+mn-lt"/>
                <a:ea typeface="+mn-ea"/>
                <a:cs typeface="+mn-cs"/>
              </a:rPr>
              <a:t>Kreatsoulas</a:t>
            </a:r>
            <a:r>
              <a:rPr lang="en-US" sz="1200" b="0" i="0" kern="1200" dirty="0" smtClean="0">
                <a:solidFill>
                  <a:schemeClr val="tx1"/>
                </a:solidFill>
                <a:effectLst/>
                <a:latin typeface="+mn-lt"/>
                <a:ea typeface="+mn-ea"/>
                <a:cs typeface="+mn-cs"/>
              </a:rPr>
              <a:t> C, Cox JE, </a:t>
            </a:r>
            <a:r>
              <a:rPr lang="en-US" sz="1200" b="0" i="0" kern="1200" dirty="0" err="1" smtClean="0">
                <a:solidFill>
                  <a:schemeClr val="tx1"/>
                </a:solidFill>
                <a:effectLst/>
                <a:latin typeface="+mn-lt"/>
                <a:ea typeface="+mn-ea"/>
                <a:cs typeface="+mn-cs"/>
              </a:rPr>
              <a:t>Fleegler</a:t>
            </a:r>
            <a:r>
              <a:rPr lang="en-US" sz="1200" b="0" i="0" kern="1200" dirty="0" smtClean="0">
                <a:solidFill>
                  <a:schemeClr val="tx1"/>
                </a:solidFill>
                <a:effectLst/>
                <a:latin typeface="+mn-lt"/>
                <a:ea typeface="+mn-ea"/>
                <a:cs typeface="+mn-cs"/>
              </a:rPr>
              <a:t> EW. Food insecurity screening in pediatric primary care: Can offering referrals help identify families in need? </a:t>
            </a:r>
            <a:r>
              <a:rPr lang="en-US" sz="1200" b="0" i="0" kern="1200" dirty="0" err="1" smtClean="0">
                <a:solidFill>
                  <a:schemeClr val="tx1"/>
                </a:solidFill>
                <a:effectLst/>
                <a:latin typeface="+mn-lt"/>
                <a:ea typeface="+mn-ea"/>
                <a:cs typeface="+mn-cs"/>
              </a:rPr>
              <a:t>Acad</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Pediatr</a:t>
            </a:r>
            <a:r>
              <a:rPr lang="en-US" sz="1200" b="0" i="0" kern="1200" dirty="0" smtClean="0">
                <a:solidFill>
                  <a:schemeClr val="tx1"/>
                </a:solidFill>
                <a:effectLst/>
                <a:latin typeface="+mn-lt"/>
                <a:ea typeface="+mn-ea"/>
                <a:cs typeface="+mn-cs"/>
              </a:rPr>
              <a:t>. 2017;17(5):497-503. PMID: 28302365.]</a:t>
            </a:r>
          </a:p>
          <a:p>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7786958-261D-4DE1-AE12-CBC5DA3B3DD1}" type="slidenum">
              <a:rPr lang="en-US" altLang="en-US" smtClean="0"/>
              <a:pPr/>
              <a:t>46</a:t>
            </a:fld>
            <a:endParaRPr lang="en-US" altLang="en-US"/>
          </a:p>
        </p:txBody>
      </p:sp>
    </p:spTree>
    <p:extLst>
      <p:ext uri="{BB962C8B-B14F-4D97-AF65-F5344CB8AC3E}">
        <p14:creationId xmlns:p14="http://schemas.microsoft.com/office/powerpoint/2010/main" val="24228722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37786958-261D-4DE1-AE12-CBC5DA3B3DD1}" type="slidenum">
              <a:rPr lang="en-US" altLang="en-US" smtClean="0"/>
              <a:pPr/>
              <a:t>47</a:t>
            </a:fld>
            <a:endParaRPr lang="en-US" altLang="en-US"/>
          </a:p>
        </p:txBody>
      </p:sp>
    </p:spTree>
    <p:extLst>
      <p:ext uri="{BB962C8B-B14F-4D97-AF65-F5344CB8AC3E}">
        <p14:creationId xmlns:p14="http://schemas.microsoft.com/office/powerpoint/2010/main" val="23486504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sz="1200" b="1" kern="1200" dirty="0" smtClean="0">
                <a:solidFill>
                  <a:schemeClr val="tx1"/>
                </a:solidFill>
                <a:effectLst/>
                <a:latin typeface="+mn-lt"/>
                <a:ea typeface="+mn-ea"/>
                <a:cs typeface="+mn-cs"/>
              </a:rPr>
              <a:t>Supplemental</a:t>
            </a:r>
            <a:r>
              <a:rPr lang="en-US" sz="1200" b="1" kern="1200" baseline="0" dirty="0" smtClean="0">
                <a:solidFill>
                  <a:schemeClr val="tx1"/>
                </a:solidFill>
                <a:effectLst/>
                <a:latin typeface="+mn-lt"/>
                <a:ea typeface="+mn-ea"/>
                <a:cs typeface="+mn-cs"/>
              </a:rPr>
              <a:t> Information </a:t>
            </a:r>
            <a:endParaRPr lang="en-US" sz="1200" b="1" kern="1200" dirty="0" smtClean="0">
              <a:solidFill>
                <a:schemeClr val="tx1"/>
              </a:solidFill>
              <a:effectLst/>
              <a:latin typeface="+mn-lt"/>
              <a:ea typeface="+mn-ea"/>
              <a:cs typeface="+mn-cs"/>
            </a:endParaRPr>
          </a:p>
          <a:p>
            <a:r>
              <a:rPr lang="en-US" dirty="0" smtClean="0">
                <a:hlinkClick r:id="rId3"/>
              </a:rPr>
              <a:t>https://frac.org/wp-content/uploads/frac-aap-toolkit.pdf</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Food insecurity is a sensitive subject. Parents and caregivers may be embarrassed, ashamed, uncomfortable, or even afraid to admit that they struggle to meet the food needs of their families. • Parents and caregivers also may be reluctant to talk about any of this in front of their children. Parents often try to protect their children from food insecurity by, for example, sacrificing their own food and nutrition needs so that their children can eat. Research shows, however, that children, particularly older children, are more aware of their families’ food insecurity than their parents realize. </a:t>
            </a:r>
          </a:p>
          <a:p>
            <a:r>
              <a:rPr lang="en-US" sz="1200" kern="1200" dirty="0" smtClean="0">
                <a:solidFill>
                  <a:schemeClr val="tx1"/>
                </a:solidFill>
                <a:effectLst/>
                <a:latin typeface="+mn-lt"/>
                <a:ea typeface="+mn-ea"/>
                <a:cs typeface="+mn-cs"/>
              </a:rPr>
              <a:t>• Not only may parents try to hide food insecurity from their children, but they also may try to hide it from their friends, family, coworkers, and health care providers. Hunger may be lurking behind a well-groomed and well-dressed appearance. Families also may have possessions that give the appearance of financial stability (e.g., vehicles, cell phones), but they actually could be struggling due to recent unemployment or unexpected expenses, or struggling to pay for other basic needs. Furthermore, food insecurity can coexist with obesity, and the practice team should not be surprised that someone may be simultaneously struggling with weight issues and food insecurity. In short, hunger is often invisible. </a:t>
            </a:r>
          </a:p>
          <a:p>
            <a:r>
              <a:rPr lang="en-US" sz="1200" kern="1200" dirty="0" smtClean="0">
                <a:solidFill>
                  <a:schemeClr val="tx1"/>
                </a:solidFill>
                <a:effectLst/>
                <a:latin typeface="+mn-lt"/>
                <a:ea typeface="+mn-ea"/>
                <a:cs typeface="+mn-cs"/>
              </a:rPr>
              <a:t>• Families also may experience shame or embarrassment when medical providers suggest that the family apply for food assistance programs or visit local emergency food sites. Stigma surrounding assistance programs and emergency food has long been identified as a barrier to participation. Negative perceptions or experiences can lead to embarrassment or shame in inquiring about assistance, going to a food pantry, or participating in programs like the Supplemental Nutrition Assistance Program (SNAP) or the Special Supplemental Nutrition Program for Women, Infants, and Children (WIC). </a:t>
            </a:r>
          </a:p>
          <a:p>
            <a:r>
              <a:rPr lang="en-US" sz="1200" kern="1200" dirty="0" smtClean="0">
                <a:solidFill>
                  <a:schemeClr val="tx1"/>
                </a:solidFill>
                <a:effectLst/>
                <a:latin typeface="+mn-lt"/>
                <a:ea typeface="+mn-ea"/>
                <a:cs typeface="+mn-cs"/>
              </a:rPr>
              <a:t>• Many practices also face additional challenges in addressing food insecurity in a sensitive manner with patients from different cultures or whose preferred language is not English.</a:t>
            </a:r>
          </a:p>
          <a:p>
            <a:endParaRPr lang="en-US" dirty="0" smtClean="0"/>
          </a:p>
          <a:p>
            <a:r>
              <a:rPr lang="en-US" dirty="0" smtClean="0"/>
              <a:t>Normalize</a:t>
            </a:r>
            <a:r>
              <a:rPr lang="en-US" baseline="0" dirty="0" smtClean="0"/>
              <a:t> by connecting to these situations: </a:t>
            </a:r>
          </a:p>
          <a:p>
            <a:r>
              <a:rPr lang="en-US" dirty="0" smtClean="0"/>
              <a:t>Health professionals discuss availability of food in the home when they prescribe medication in order to ensure that the patient takes the medication appropriately. Health professionals may also discuss food when they notice that a patient is underweight, or in the context of chronic disease self-management, such as regulating diets for patients with diabetes.</a:t>
            </a:r>
          </a:p>
          <a:p>
            <a:endParaRPr lang="en-US" baseline="0" dirty="0" smtClean="0"/>
          </a:p>
          <a:p>
            <a:r>
              <a:rPr lang="en-US" baseline="0" dirty="0" smtClean="0"/>
              <a:t>It’s All About Trust</a:t>
            </a:r>
          </a:p>
          <a:p>
            <a:r>
              <a:rPr lang="en-US" dirty="0" smtClean="0"/>
              <a:t>Parents’ recommendations for pediatricians: • Build trust. • Choose the right moment for parents. • Not in front of the children. • Let parents choose to learn about helpful resources at their own initiation. • Signal confidentiality and be transparent about what triggers reporting to child welfare. • Do not ask just for the sake of asking. • Make clear that screening is standard protocol. • Consider “letters of support” and other ways to be parents’ allies.</a:t>
            </a:r>
            <a:endParaRPr lang="en-US" baseline="0" dirty="0" smtClean="0"/>
          </a:p>
        </p:txBody>
      </p:sp>
      <p:sp>
        <p:nvSpPr>
          <p:cNvPr id="4" name="Slide Number Placeholder 3"/>
          <p:cNvSpPr>
            <a:spLocks noGrp="1"/>
          </p:cNvSpPr>
          <p:nvPr>
            <p:ph type="sldNum" sz="quarter" idx="10"/>
          </p:nvPr>
        </p:nvSpPr>
        <p:spPr/>
        <p:txBody>
          <a:bodyPr/>
          <a:lstStyle/>
          <a:p>
            <a:fld id="{37786958-261D-4DE1-AE12-CBC5DA3B3DD1}" type="slidenum">
              <a:rPr lang="en-US" altLang="en-US" smtClean="0"/>
              <a:pPr/>
              <a:t>48</a:t>
            </a:fld>
            <a:endParaRPr lang="en-US" altLang="en-US"/>
          </a:p>
        </p:txBody>
      </p:sp>
    </p:spTree>
    <p:extLst>
      <p:ext uri="{BB962C8B-B14F-4D97-AF65-F5344CB8AC3E}">
        <p14:creationId xmlns:p14="http://schemas.microsoft.com/office/powerpoint/2010/main" val="37283004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786958-261D-4DE1-AE12-CBC5DA3B3DD1}" type="slidenum">
              <a:rPr lang="en-US" altLang="en-US" smtClean="0"/>
              <a:pPr/>
              <a:t>49</a:t>
            </a:fld>
            <a:endParaRPr lang="en-US" altLang="en-US"/>
          </a:p>
        </p:txBody>
      </p:sp>
    </p:spTree>
    <p:extLst>
      <p:ext uri="{BB962C8B-B14F-4D97-AF65-F5344CB8AC3E}">
        <p14:creationId xmlns:p14="http://schemas.microsoft.com/office/powerpoint/2010/main" val="35877886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For</a:t>
            </a:r>
            <a:r>
              <a:rPr lang="en-US" sz="1200" kern="1200" baseline="0" dirty="0" smtClean="0">
                <a:solidFill>
                  <a:schemeClr val="tx1"/>
                </a:solidFill>
                <a:effectLst/>
                <a:latin typeface="+mn-lt"/>
                <a:ea typeface="+mn-ea"/>
                <a:cs typeface="+mn-cs"/>
              </a:rPr>
              <a:t> example, some examples of p</a:t>
            </a:r>
            <a:r>
              <a:rPr lang="en-US" sz="1200" kern="1200" dirty="0" smtClean="0">
                <a:solidFill>
                  <a:schemeClr val="tx1"/>
                </a:solidFill>
                <a:effectLst/>
                <a:latin typeface="+mn-lt"/>
                <a:ea typeface="+mn-ea"/>
                <a:cs typeface="+mn-cs"/>
              </a:rPr>
              <a:t>rograms</a:t>
            </a:r>
            <a:r>
              <a:rPr lang="en-US" sz="1200" kern="1200" baseline="0" dirty="0" smtClean="0">
                <a:solidFill>
                  <a:schemeClr val="tx1"/>
                </a:solidFill>
                <a:effectLst/>
                <a:latin typeface="+mn-lt"/>
                <a:ea typeface="+mn-ea"/>
                <a:cs typeface="+mn-cs"/>
              </a:rPr>
              <a:t> that you may hear or probe about include</a:t>
            </a:r>
            <a:r>
              <a:rPr lang="en-US" sz="1200" kern="1200" dirty="0" smtClean="0">
                <a:solidFill>
                  <a:schemeClr val="tx1"/>
                </a:solidFill>
                <a:effectLst/>
                <a:latin typeface="+mn-lt"/>
                <a:ea typeface="+mn-ea"/>
                <a:cs typeface="+mn-cs"/>
              </a:rPr>
              <a:t> SNAP, WIC, nutrition classes, Philly Food Bucks,</a:t>
            </a:r>
            <a:r>
              <a:rPr lang="en-US" sz="1200" kern="1200" baseline="0" dirty="0" smtClean="0">
                <a:solidFill>
                  <a:schemeClr val="tx1"/>
                </a:solidFill>
                <a:effectLst/>
                <a:latin typeface="+mn-lt"/>
                <a:ea typeface="+mn-ea"/>
                <a:cs typeface="+mn-cs"/>
              </a:rPr>
              <a:t> etc.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Some</a:t>
            </a:r>
            <a:r>
              <a:rPr lang="en-US" sz="1200" kern="1200" baseline="0" dirty="0" smtClean="0">
                <a:solidFill>
                  <a:schemeClr val="tx1"/>
                </a:solidFill>
                <a:effectLst/>
                <a:latin typeface="+mn-lt"/>
                <a:ea typeface="+mn-ea"/>
                <a:cs typeface="+mn-cs"/>
              </a:rPr>
              <a:t> potential b</a:t>
            </a:r>
            <a:r>
              <a:rPr lang="en-US" sz="1200" kern="1200" dirty="0" smtClean="0">
                <a:solidFill>
                  <a:schemeClr val="tx1"/>
                </a:solidFill>
                <a:effectLst/>
                <a:latin typeface="+mn-lt"/>
                <a:ea typeface="+mn-ea"/>
                <a:cs typeface="+mn-cs"/>
              </a:rPr>
              <a:t>arriers may include: transportation to pick up food, a disability that makes it hard to get around, a difficult work schedule, a lack of childcare,</a:t>
            </a:r>
            <a:r>
              <a:rPr lang="en-US" sz="1200" kern="1200" baseline="0" dirty="0" smtClean="0">
                <a:solidFill>
                  <a:schemeClr val="tx1"/>
                </a:solidFill>
                <a:effectLst/>
                <a:latin typeface="+mn-lt"/>
                <a:ea typeface="+mn-ea"/>
                <a:cs typeface="+mn-cs"/>
              </a:rPr>
              <a:t> etc.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7786958-261D-4DE1-AE12-CBC5DA3B3DD1}" type="slidenum">
              <a:rPr lang="en-US" altLang="en-US" smtClean="0"/>
              <a:pPr/>
              <a:t>50</a:t>
            </a:fld>
            <a:endParaRPr lang="en-US" altLang="en-US"/>
          </a:p>
        </p:txBody>
      </p:sp>
    </p:spTree>
    <p:extLst>
      <p:ext uri="{BB962C8B-B14F-4D97-AF65-F5344CB8AC3E}">
        <p14:creationId xmlns:p14="http://schemas.microsoft.com/office/powerpoint/2010/main" val="22040821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786958-261D-4DE1-AE12-CBC5DA3B3DD1}" type="slidenum">
              <a:rPr lang="en-US" altLang="en-US" smtClean="0"/>
              <a:pPr/>
              <a:t>51</a:t>
            </a:fld>
            <a:endParaRPr lang="en-US" altLang="en-US"/>
          </a:p>
        </p:txBody>
      </p:sp>
    </p:spTree>
    <p:extLst>
      <p:ext uri="{BB962C8B-B14F-4D97-AF65-F5344CB8AC3E}">
        <p14:creationId xmlns:p14="http://schemas.microsoft.com/office/powerpoint/2010/main" val="4235861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786958-261D-4DE1-AE12-CBC5DA3B3DD1}" type="slidenum">
              <a:rPr lang="en-US" altLang="en-US" smtClean="0"/>
              <a:pPr/>
              <a:t>5</a:t>
            </a:fld>
            <a:endParaRPr lang="en-US" altLang="en-US"/>
          </a:p>
        </p:txBody>
      </p:sp>
    </p:spTree>
    <p:extLst>
      <p:ext uri="{BB962C8B-B14F-4D97-AF65-F5344CB8AC3E}">
        <p14:creationId xmlns:p14="http://schemas.microsoft.com/office/powerpoint/2010/main" val="27471305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So</a:t>
            </a:r>
            <a:r>
              <a:rPr lang="en-US" baseline="0" dirty="0" smtClean="0"/>
              <a:t> it seems that a more comprehensive, layered approach that offers patients multiple types of resources (immediate vs. longer term, food vs. other resources) presents the possibility of meeting patients where they are and offers them choice with regards to types of resources.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This “menu” was developed through COACH in 2019 to present possible interventions COACH members could consider adopting.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37786958-261D-4DE1-AE12-CBC5DA3B3DD1}" type="slidenum">
              <a:rPr lang="en-US" altLang="en-US" smtClean="0"/>
              <a:pPr/>
              <a:t>52</a:t>
            </a:fld>
            <a:endParaRPr lang="en-US" altLang="en-US"/>
          </a:p>
        </p:txBody>
      </p:sp>
    </p:spTree>
    <p:extLst>
      <p:ext uri="{BB962C8B-B14F-4D97-AF65-F5344CB8AC3E}">
        <p14:creationId xmlns:p14="http://schemas.microsoft.com/office/powerpoint/2010/main" val="19656206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smtClean="0"/>
              <a:t>**This is not to encourage lists necessarily</a:t>
            </a:r>
            <a:r>
              <a:rPr lang="en-US" baseline="0" dirty="0" smtClean="0"/>
              <a:t> but the thought is to use this slide to elaborate on a few of the key USDA programs**</a:t>
            </a:r>
            <a:endParaRPr lang="en-US" dirty="0" smtClean="0"/>
          </a:p>
          <a:p>
            <a:endParaRPr lang="en-US" dirty="0" smtClean="0"/>
          </a:p>
          <a:p>
            <a:r>
              <a:rPr lang="en-US" b="1" dirty="0" smtClean="0"/>
              <a:t>Supplemental</a:t>
            </a:r>
            <a:r>
              <a:rPr lang="en-US" b="1" baseline="0" dirty="0" smtClean="0"/>
              <a:t> Information</a:t>
            </a:r>
            <a:endParaRPr lang="en-US" b="1" dirty="0" smtClean="0"/>
          </a:p>
          <a:p>
            <a:r>
              <a:rPr lang="en-US" dirty="0" smtClean="0"/>
              <a:t>Senior-focused</a:t>
            </a:r>
            <a:r>
              <a:rPr lang="en-US" baseline="0" dirty="0" smtClean="0"/>
              <a:t> USDA programs: </a:t>
            </a:r>
          </a:p>
          <a:p>
            <a:endParaRPr lang="en-US" dirty="0" smtClean="0"/>
          </a:p>
          <a:p>
            <a:r>
              <a:rPr lang="en-US" dirty="0" smtClean="0"/>
              <a:t>Commodity Supplemental Food Program (CSFP) What the Program Does: The CSFP supplements the diets of low-income older Americans who are at least 60 years old with a monthly food package. Food packages include a variety of foods, such as shelf-stable milk, juice, farina, oats, ready-to-eat cereal, rice, pasta, peanut butter, dry beans, canned meat, poultry, or fish, and canned fruits and vegetables. Whom the Program Serves: CSFP operates in 47 States, the District of Columbia, and 2 Indian Tribal Organizations (ITOs). Older persons at least 60 years old can apply. States establish income limits at or below 130 percent of the Federal Poverty Income Guidelines. To Learn More: http://www.fns.usda.gov/csfp/commodity -supplemental-food-program-</a:t>
            </a:r>
            <a:r>
              <a:rPr lang="en-US" dirty="0" err="1" smtClean="0"/>
              <a:t>csfp</a:t>
            </a:r>
            <a:endParaRPr lang="en-US" dirty="0" smtClean="0"/>
          </a:p>
          <a:p>
            <a:endParaRPr lang="en-US" dirty="0" smtClean="0"/>
          </a:p>
          <a:p>
            <a:r>
              <a:rPr lang="en-US" dirty="0" smtClean="0"/>
              <a:t>Elderly Nutrition Program What the Program Does: Authorized by the Older Americans Act (OAA), the Elderly Nutrition Program provides grants to states and tribal organizations to provide congregate and home-delivered meals (commonly referred to as “Meals on Wheels”) to older adults. Meals provided through the Elderly Nutrition Program must adhere to the Dietary Guidelines for Americans and provide at least </a:t>
            </a:r>
            <a:r>
              <a:rPr lang="en-US" dirty="0" err="1" smtClean="0"/>
              <a:t>onethird</a:t>
            </a:r>
            <a:r>
              <a:rPr lang="en-US" dirty="0" smtClean="0"/>
              <a:t> of older adults’ dietary reference intakes. Whom the Program Serves: The Elderly Nutrition Program serves adults aged 60 and older. There is no means -based test to participate in the Elderly Nutrition Programs, but services may be targeted to vulnerable populations, including older adults with low incomes, living alone or socially isolated, living in rural areas, or at nutritional risk. To Learn More: http://www.aoa.acl.gov/AoA_Programs/ HPW/</a:t>
            </a:r>
            <a:r>
              <a:rPr lang="en-US" dirty="0" err="1" smtClean="0"/>
              <a:t>Nutrition_Services</a:t>
            </a:r>
            <a:r>
              <a:rPr lang="en-US" dirty="0" smtClean="0"/>
              <a:t>/index.aspx</a:t>
            </a:r>
          </a:p>
          <a:p>
            <a:endParaRPr lang="en-US" dirty="0" smtClean="0"/>
          </a:p>
          <a:p>
            <a:r>
              <a:rPr lang="en-US" dirty="0" smtClean="0"/>
              <a:t>Senior Farmers’ Market Nutrition Program (SFMNP) What the Program Does: The SFMNP awards grants to states, U.S. Territories and federally recognized Indian tribal governments to provide low-income older adults with coupons that they can exchange for eligible foods at farmers’ markets, roadside stands, and community supported agriculture (CSA) programs. Whom the Program Serves: Low-income older adults, generally defined as individuals who are at least 60 years old and who have household incomes of not more than 185 percent of the Federal Poverty Income Guidelines. To Learn More: http://www.fns.usda.gov/sites/default/ files/</a:t>
            </a:r>
            <a:r>
              <a:rPr lang="en-US" dirty="0" err="1" smtClean="0"/>
              <a:t>sfmnp</a:t>
            </a:r>
            <a:r>
              <a:rPr lang="en-US" dirty="0" smtClean="0"/>
              <a:t>/SFMNPFactSheet.pdf</a:t>
            </a:r>
          </a:p>
          <a:p>
            <a:endParaRPr lang="en-US" dirty="0"/>
          </a:p>
        </p:txBody>
      </p:sp>
      <p:sp>
        <p:nvSpPr>
          <p:cNvPr id="4" name="Slide Number Placeholder 3"/>
          <p:cNvSpPr>
            <a:spLocks noGrp="1"/>
          </p:cNvSpPr>
          <p:nvPr>
            <p:ph type="sldNum" sz="quarter" idx="10"/>
          </p:nvPr>
        </p:nvSpPr>
        <p:spPr/>
        <p:txBody>
          <a:bodyPr/>
          <a:lstStyle/>
          <a:p>
            <a:fld id="{37786958-261D-4DE1-AE12-CBC5DA3B3DD1}" type="slidenum">
              <a:rPr lang="en-US" altLang="en-US" smtClean="0"/>
              <a:pPr/>
              <a:t>53</a:t>
            </a:fld>
            <a:endParaRPr lang="en-US" altLang="en-US"/>
          </a:p>
        </p:txBody>
      </p:sp>
    </p:spTree>
    <p:extLst>
      <p:ext uri="{BB962C8B-B14F-4D97-AF65-F5344CB8AC3E}">
        <p14:creationId xmlns:p14="http://schemas.microsoft.com/office/powerpoint/2010/main" val="31145327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effectLst/>
                <a:latin typeface="+mn-lt"/>
                <a:ea typeface="+mn-ea"/>
                <a:cs typeface="+mn-cs"/>
              </a:rPr>
              <a:t>Potential</a:t>
            </a:r>
            <a:r>
              <a:rPr lang="en-US" sz="1200" b="1" kern="1200" baseline="0" dirty="0" smtClean="0">
                <a:solidFill>
                  <a:schemeClr val="tx1"/>
                </a:solidFill>
                <a:effectLst/>
                <a:latin typeface="+mn-lt"/>
                <a:ea typeface="+mn-ea"/>
                <a:cs typeface="+mn-cs"/>
              </a:rPr>
              <a:t> Questions</a:t>
            </a:r>
            <a:endParaRPr lang="en-US" sz="1200" b="1" kern="1200" dirty="0" smtClean="0">
              <a:solidFill>
                <a:schemeClr val="tx1"/>
              </a:solidFill>
              <a:effectLst/>
              <a:latin typeface="+mn-lt"/>
              <a:ea typeface="+mn-ea"/>
              <a:cs typeface="+mn-cs"/>
            </a:endParaRP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en-US" sz="1200" kern="1200" dirty="0" smtClean="0">
                <a:solidFill>
                  <a:schemeClr val="tx1"/>
                </a:solidFill>
                <a:effectLst/>
                <a:latin typeface="+mn-lt"/>
                <a:ea typeface="+mn-ea"/>
                <a:cs typeface="+mn-cs"/>
              </a:rPr>
              <a:t>At what types of visits will</a:t>
            </a:r>
            <a:r>
              <a:rPr lang="en-US" sz="1200" kern="1200" baseline="0" dirty="0" smtClean="0">
                <a:solidFill>
                  <a:schemeClr val="tx1"/>
                </a:solidFill>
                <a:effectLst/>
                <a:latin typeface="+mn-lt"/>
                <a:ea typeface="+mn-ea"/>
                <a:cs typeface="+mn-cs"/>
              </a:rPr>
              <a:t> patients </a:t>
            </a:r>
            <a:r>
              <a:rPr lang="en-US" sz="1200" kern="1200" dirty="0" smtClean="0">
                <a:solidFill>
                  <a:schemeClr val="tx1"/>
                </a:solidFill>
                <a:effectLst/>
                <a:latin typeface="+mn-lt"/>
                <a:ea typeface="+mn-ea"/>
                <a:cs typeface="+mn-cs"/>
              </a:rPr>
              <a:t>be screened? How often? </a:t>
            </a: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en-US" sz="1200" kern="1200" dirty="0" smtClean="0">
                <a:solidFill>
                  <a:schemeClr val="tx1"/>
                </a:solidFill>
                <a:effectLst/>
                <a:latin typeface="+mn-lt"/>
                <a:ea typeface="+mn-ea"/>
                <a:cs typeface="+mn-cs"/>
              </a:rPr>
              <a:t>How will patients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access the screening tool to complete it? (Ex: EMR portal, paper version in office, laminated wipe‐away, tablet) </a:t>
            </a: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en-US" sz="1200" kern="1200" dirty="0" smtClean="0">
                <a:solidFill>
                  <a:schemeClr val="tx1"/>
                </a:solidFill>
                <a:effectLst/>
                <a:latin typeface="+mn-lt"/>
                <a:ea typeface="+mn-ea"/>
                <a:cs typeface="+mn-cs"/>
              </a:rPr>
              <a:t>If paper, who will ensure that copies of the screening tool are available for patients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to complete each day? </a:t>
            </a: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en-US" sz="1200" kern="1200" dirty="0" smtClean="0">
                <a:solidFill>
                  <a:schemeClr val="tx1"/>
                </a:solidFill>
                <a:effectLst/>
                <a:latin typeface="+mn-lt"/>
                <a:ea typeface="+mn-ea"/>
                <a:cs typeface="+mn-cs"/>
              </a:rPr>
              <a:t>When in the visit will the patient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receive the screening tool? </a:t>
            </a: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en-US" sz="1200" kern="1200" dirty="0" smtClean="0">
                <a:solidFill>
                  <a:schemeClr val="tx1"/>
                </a:solidFill>
                <a:effectLst/>
                <a:latin typeface="+mn-lt"/>
                <a:ea typeface="+mn-ea"/>
                <a:cs typeface="+mn-cs"/>
              </a:rPr>
              <a:t>Who will give the patient the screening tool? </a:t>
            </a: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en-US" sz="1200" kern="1200" dirty="0" smtClean="0">
                <a:solidFill>
                  <a:schemeClr val="tx1"/>
                </a:solidFill>
                <a:effectLst/>
                <a:latin typeface="+mn-lt"/>
                <a:ea typeface="+mn-ea"/>
                <a:cs typeface="+mn-cs"/>
              </a:rPr>
              <a:t>Who will score the screening tool? </a:t>
            </a: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en-US" sz="1200" kern="1200" dirty="0" smtClean="0">
                <a:solidFill>
                  <a:schemeClr val="tx1"/>
                </a:solidFill>
                <a:effectLst/>
                <a:latin typeface="+mn-lt"/>
                <a:ea typeface="+mn-ea"/>
                <a:cs typeface="+mn-cs"/>
              </a:rPr>
              <a:t>When will the provider review the screening results with the patient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 work with them to make a plan for next steps? </a:t>
            </a: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en-US" sz="1200" kern="1200" dirty="0" smtClean="0">
                <a:solidFill>
                  <a:schemeClr val="tx1"/>
                </a:solidFill>
                <a:effectLst/>
                <a:latin typeface="+mn-lt"/>
                <a:ea typeface="+mn-ea"/>
                <a:cs typeface="+mn-cs"/>
              </a:rPr>
              <a:t>Who will be responsible for facilitating referrals and other interventions?</a:t>
            </a:r>
            <a:r>
              <a:rPr lang="en-US" sz="1200" kern="1200" baseline="0" dirty="0" smtClean="0">
                <a:solidFill>
                  <a:schemeClr val="tx1"/>
                </a:solidFill>
                <a:effectLst/>
                <a:latin typeface="+mn-lt"/>
                <a:ea typeface="+mn-ea"/>
                <a:cs typeface="+mn-cs"/>
              </a:rPr>
              <a:t> </a:t>
            </a: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en-US" sz="1200" kern="1200" dirty="0" smtClean="0">
                <a:solidFill>
                  <a:schemeClr val="tx1"/>
                </a:solidFill>
                <a:effectLst/>
                <a:latin typeface="+mn-lt"/>
                <a:ea typeface="+mn-ea"/>
                <a:cs typeface="+mn-cs"/>
              </a:rPr>
              <a:t>Where will referrals/resources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be documented? </a:t>
            </a: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en-US" sz="1200" kern="1200" dirty="0" smtClean="0">
                <a:solidFill>
                  <a:schemeClr val="tx1"/>
                </a:solidFill>
                <a:effectLst/>
                <a:latin typeface="+mn-lt"/>
                <a:ea typeface="+mn-ea"/>
                <a:cs typeface="+mn-cs"/>
              </a:rPr>
              <a:t>What happens with the screening tool after it has been discussed with the parent? (Ex: results recorded in EMR, scanned into chart, shredded, wiped away) </a:t>
            </a: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en-US" sz="1200" kern="1200" dirty="0" smtClean="0">
                <a:solidFill>
                  <a:schemeClr val="tx1"/>
                </a:solidFill>
                <a:effectLst/>
                <a:latin typeface="+mn-lt"/>
                <a:ea typeface="+mn-ea"/>
                <a:cs typeface="+mn-cs"/>
              </a:rPr>
              <a:t>Who will give the patient educational materials? When will these be presented? </a:t>
            </a: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en-US" sz="1200" kern="1200" dirty="0" smtClean="0">
                <a:solidFill>
                  <a:schemeClr val="tx1"/>
                </a:solidFill>
                <a:effectLst/>
                <a:latin typeface="+mn-lt"/>
                <a:ea typeface="+mn-ea"/>
                <a:cs typeface="+mn-cs"/>
              </a:rPr>
              <a:t>Where will you keep your supply of educational materials? </a:t>
            </a: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en-US" sz="1200" kern="1200" dirty="0" smtClean="0">
                <a:solidFill>
                  <a:schemeClr val="tx1"/>
                </a:solidFill>
                <a:effectLst/>
                <a:latin typeface="+mn-lt"/>
                <a:ea typeface="+mn-ea"/>
                <a:cs typeface="+mn-cs"/>
              </a:rPr>
              <a:t>Who will make sure that materials (including screening tools and educational materials) are restocked and readily available? </a:t>
            </a: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en-US" sz="1200" kern="1200" dirty="0" smtClean="0">
                <a:solidFill>
                  <a:schemeClr val="tx1"/>
                </a:solidFill>
                <a:effectLst/>
                <a:latin typeface="+mn-lt"/>
                <a:ea typeface="+mn-ea"/>
                <a:cs typeface="+mn-cs"/>
              </a:rPr>
              <a:t>Who will facilitate following up with patients to determine the outcomes of the referral? </a:t>
            </a: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en-US" sz="1200" kern="1200" dirty="0" smtClean="0">
                <a:solidFill>
                  <a:schemeClr val="tx1"/>
                </a:solidFill>
                <a:effectLst/>
                <a:latin typeface="+mn-lt"/>
                <a:ea typeface="+mn-ea"/>
                <a:cs typeface="+mn-cs"/>
              </a:rPr>
              <a:t>Where will follow‐up notes be recorded?</a:t>
            </a: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endParaRPr lang="en-US" sz="1200" kern="1200" dirty="0" smtClean="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Potential tips to consider: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 If you have an on-site food pantry or shelf, make sure it is located where patients can access food in private. Also</a:t>
            </a:r>
            <a:r>
              <a:rPr lang="en-US" baseline="0" dirty="0" smtClean="0"/>
              <a:t> consider how patients will be able to get the food home (e.g., it might be easier for people to use tote bags instead of boxes).</a:t>
            </a:r>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7786958-261D-4DE1-AE12-CBC5DA3B3DD1}" type="slidenum">
              <a:rPr lang="en-US" altLang="en-US" smtClean="0"/>
              <a:pPr/>
              <a:t>54</a:t>
            </a:fld>
            <a:endParaRPr lang="en-US" altLang="en-US"/>
          </a:p>
        </p:txBody>
      </p:sp>
    </p:spTree>
    <p:extLst>
      <p:ext uri="{BB962C8B-B14F-4D97-AF65-F5344CB8AC3E}">
        <p14:creationId xmlns:p14="http://schemas.microsoft.com/office/powerpoint/2010/main" val="21957330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786958-261D-4DE1-AE12-CBC5DA3B3DD1}" type="slidenum">
              <a:rPr lang="en-US" altLang="en-US" smtClean="0"/>
              <a:pPr/>
              <a:t>56</a:t>
            </a:fld>
            <a:endParaRPr lang="en-US" altLang="en-US"/>
          </a:p>
        </p:txBody>
      </p:sp>
    </p:spTree>
    <p:extLst>
      <p:ext uri="{BB962C8B-B14F-4D97-AF65-F5344CB8AC3E}">
        <p14:creationId xmlns:p14="http://schemas.microsoft.com/office/powerpoint/2010/main" val="19250037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786958-261D-4DE1-AE12-CBC5DA3B3DD1}" type="slidenum">
              <a:rPr lang="en-US" altLang="en-US" smtClean="0"/>
              <a:pPr/>
              <a:t>57</a:t>
            </a:fld>
            <a:endParaRPr lang="en-US" altLang="en-US"/>
          </a:p>
        </p:txBody>
      </p:sp>
    </p:spTree>
    <p:extLst>
      <p:ext uri="{BB962C8B-B14F-4D97-AF65-F5344CB8AC3E}">
        <p14:creationId xmlns:p14="http://schemas.microsoft.com/office/powerpoint/2010/main" val="14003803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smtClean="0"/>
              <a:t>More than two-thirds of SNAP participants are in families with children; a third are in households with seniors or people with disabilities.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smtClean="0"/>
              <a:t>As</a:t>
            </a:r>
            <a:r>
              <a:rPr lang="en-US" sz="1200" baseline="0" dirty="0" smtClean="0"/>
              <a:t> you can see, to be eligible for SNAP, households have to have very few resources. </a:t>
            </a:r>
            <a:endParaRPr lang="en-US" sz="1200" dirty="0" smtClean="0"/>
          </a:p>
        </p:txBody>
      </p:sp>
      <p:sp>
        <p:nvSpPr>
          <p:cNvPr id="4" name="Slide Number Placeholder 3"/>
          <p:cNvSpPr>
            <a:spLocks noGrp="1"/>
          </p:cNvSpPr>
          <p:nvPr>
            <p:ph type="sldNum" sz="quarter" idx="10"/>
          </p:nvPr>
        </p:nvSpPr>
        <p:spPr/>
        <p:txBody>
          <a:bodyPr/>
          <a:lstStyle/>
          <a:p>
            <a:fld id="{37786958-261D-4DE1-AE12-CBC5DA3B3DD1}" type="slidenum">
              <a:rPr lang="en-US" altLang="en-US" smtClean="0"/>
              <a:pPr/>
              <a:t>58</a:t>
            </a:fld>
            <a:endParaRPr lang="en-US" altLang="en-US"/>
          </a:p>
        </p:txBody>
      </p:sp>
    </p:spTree>
    <p:extLst>
      <p:ext uri="{BB962C8B-B14F-4D97-AF65-F5344CB8AC3E}">
        <p14:creationId xmlns:p14="http://schemas.microsoft.com/office/powerpoint/2010/main" val="6157323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Household members may use it to purchase food at one of the 263,000 retailers authorized to participate in the program. More than 80 percent of benefits are redeemed at supermarkets or superstores. </a:t>
            </a:r>
            <a:r>
              <a:rPr lang="en-US" sz="1200" b="0" i="0" kern="1200" dirty="0" smtClean="0">
                <a:solidFill>
                  <a:schemeClr val="tx1"/>
                </a:solidFill>
                <a:effectLst/>
                <a:latin typeface="+mn-lt"/>
                <a:ea typeface="+mn-ea"/>
                <a:cs typeface="+mn-cs"/>
              </a:rPr>
              <a:t>Farmers’ markets often accept SNAP benefits.</a:t>
            </a:r>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tx1"/>
                </a:solidFill>
                <a:effectLst/>
                <a:latin typeface="+mn-lt"/>
                <a:ea typeface="+mn-ea"/>
                <a:cs typeface="+mn-cs"/>
              </a:rPr>
              <a:t>SNAP benefits can be used for grains, fruits, vegetables, meat, fish, dairy, seeds, and most other food items found in grocery stores.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SNAP cannot be used to purchase alcoholic beverages, cigarettes, vitamin supplements, non-food grocery items such as household supplies, or hot foods. </a:t>
            </a:r>
          </a:p>
          <a:p>
            <a:endParaRPr lang="en-US" dirty="0"/>
          </a:p>
        </p:txBody>
      </p:sp>
      <p:sp>
        <p:nvSpPr>
          <p:cNvPr id="4" name="Slide Number Placeholder 3"/>
          <p:cNvSpPr>
            <a:spLocks noGrp="1"/>
          </p:cNvSpPr>
          <p:nvPr>
            <p:ph type="sldNum" sz="quarter" idx="10"/>
          </p:nvPr>
        </p:nvSpPr>
        <p:spPr/>
        <p:txBody>
          <a:bodyPr/>
          <a:lstStyle/>
          <a:p>
            <a:fld id="{37786958-261D-4DE1-AE12-CBC5DA3B3DD1}" type="slidenum">
              <a:rPr lang="en-US" altLang="en-US" smtClean="0"/>
              <a:pPr/>
              <a:t>59</a:t>
            </a:fld>
            <a:endParaRPr lang="en-US" altLang="en-US"/>
          </a:p>
        </p:txBody>
      </p:sp>
    </p:spTree>
    <p:extLst>
      <p:ext uri="{BB962C8B-B14F-4D97-AF65-F5344CB8AC3E}">
        <p14:creationId xmlns:p14="http://schemas.microsoft.com/office/powerpoint/2010/main" val="39191636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smtClean="0"/>
              <a:t>Supplemental</a:t>
            </a:r>
            <a:r>
              <a:rPr lang="en-US" b="1" baseline="0" dirty="0" smtClean="0"/>
              <a:t> Information</a:t>
            </a:r>
            <a:endParaRPr lang="en-US" dirty="0" smtClean="0">
              <a:hlinkClick r:id="rId3"/>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hlinkClick r:id="rId3"/>
              </a:rPr>
              <a:t>https://frac.org/wp-content/uploads/thrifty_food_plan_2012.pdf</a:t>
            </a:r>
            <a:endParaRPr lang="en-US" dirty="0" smtClean="0"/>
          </a:p>
          <a:p>
            <a:endParaRPr lang="en-US" dirty="0" smtClean="0"/>
          </a:p>
          <a:p>
            <a:r>
              <a:rPr lang="en-US" dirty="0" smtClean="0"/>
              <a:t>“Everything must be perfectly aligned for the TFP to work as intended – a person needs: access to a store (or multiple stores to bargain hunt) with a wide variety of foods at very competitive prices; transportation to the store; adequate resources to use at the store throughout the month; adequate and reliable storage space and cooking equipment; sufficient time for food preparation; less waste and spoilage than is commonly accepted as the norm; and so on.”</a:t>
            </a:r>
          </a:p>
          <a:p>
            <a:endParaRPr lang="en-US" b="1" dirty="0" smtClean="0">
              <a:hlinkClick r:id="rId3"/>
            </a:endParaRPr>
          </a:p>
          <a:p>
            <a:endParaRPr lang="en-US" dirty="0" smtClean="0"/>
          </a:p>
        </p:txBody>
      </p:sp>
      <p:sp>
        <p:nvSpPr>
          <p:cNvPr id="4" name="Slide Number Placeholder 3"/>
          <p:cNvSpPr>
            <a:spLocks noGrp="1"/>
          </p:cNvSpPr>
          <p:nvPr>
            <p:ph type="sldNum" sz="quarter" idx="10"/>
          </p:nvPr>
        </p:nvSpPr>
        <p:spPr/>
        <p:txBody>
          <a:bodyPr/>
          <a:lstStyle/>
          <a:p>
            <a:fld id="{37786958-261D-4DE1-AE12-CBC5DA3B3DD1}" type="slidenum">
              <a:rPr lang="en-US" altLang="en-US" smtClean="0"/>
              <a:pPr/>
              <a:t>60</a:t>
            </a:fld>
            <a:endParaRPr lang="en-US" altLang="en-US"/>
          </a:p>
        </p:txBody>
      </p:sp>
    </p:spTree>
    <p:extLst>
      <p:ext uri="{BB962C8B-B14F-4D97-AF65-F5344CB8AC3E}">
        <p14:creationId xmlns:p14="http://schemas.microsoft.com/office/powerpoint/2010/main" val="13200202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smtClean="0"/>
              <a:t>Supplemental</a:t>
            </a:r>
            <a:r>
              <a:rPr lang="en-US" b="1" baseline="0" dirty="0" smtClean="0"/>
              <a:t> Information</a:t>
            </a:r>
            <a:endParaRPr lang="en-US" sz="120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smtClean="0"/>
              <a:t>“A family with no net income receives the maximum benefit amount, which equals the cost of the Thrifty Food Plan for a household of its size (see</a:t>
            </a:r>
            <a:r>
              <a:rPr lang="en-US" sz="1200" baseline="0" dirty="0" smtClean="0"/>
              <a:t> table)</a:t>
            </a:r>
            <a:r>
              <a:rPr lang="en-US" sz="1200" dirty="0" smtClean="0"/>
              <a:t>. For example, a family of three with $600 in net monthly income receives the maximum benefit ($505) minus 30 percent of its net income (30 percent of $600 is $180), or $324.”</a:t>
            </a:r>
          </a:p>
          <a:p>
            <a:endParaRPr lang="en-US" dirty="0" smtClean="0"/>
          </a:p>
        </p:txBody>
      </p:sp>
      <p:sp>
        <p:nvSpPr>
          <p:cNvPr id="4" name="Slide Number Placeholder 3"/>
          <p:cNvSpPr>
            <a:spLocks noGrp="1"/>
          </p:cNvSpPr>
          <p:nvPr>
            <p:ph type="sldNum" sz="quarter" idx="10"/>
          </p:nvPr>
        </p:nvSpPr>
        <p:spPr/>
        <p:txBody>
          <a:bodyPr/>
          <a:lstStyle/>
          <a:p>
            <a:fld id="{37786958-261D-4DE1-AE12-CBC5DA3B3DD1}" type="slidenum">
              <a:rPr lang="en-US" altLang="en-US" smtClean="0"/>
              <a:pPr/>
              <a:t>61</a:t>
            </a:fld>
            <a:endParaRPr lang="en-US" altLang="en-US"/>
          </a:p>
        </p:txBody>
      </p:sp>
    </p:spTree>
    <p:extLst>
      <p:ext uri="{BB962C8B-B14F-4D97-AF65-F5344CB8AC3E}">
        <p14:creationId xmlns:p14="http://schemas.microsoft.com/office/powerpoint/2010/main" val="201202260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37786958-261D-4DE1-AE12-CBC5DA3B3DD1}" type="slidenum">
              <a:rPr lang="en-US" altLang="en-US" smtClean="0"/>
              <a:pPr/>
              <a:t>62</a:t>
            </a:fld>
            <a:endParaRPr lang="en-US" altLang="en-US"/>
          </a:p>
        </p:txBody>
      </p:sp>
    </p:spTree>
    <p:extLst>
      <p:ext uri="{BB962C8B-B14F-4D97-AF65-F5344CB8AC3E}">
        <p14:creationId xmlns:p14="http://schemas.microsoft.com/office/powerpoint/2010/main" val="3775508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smtClean="0"/>
              <a:t>The opportunity for health begins—long before illness—in homes, neighborhoods, communities, schools, jobs.</a:t>
            </a:r>
            <a:endParaRPr lang="en-US" dirty="0" smtClean="0"/>
          </a:p>
          <a:p>
            <a:endParaRPr lang="en-US" dirty="0" smtClean="0"/>
          </a:p>
          <a:p>
            <a:r>
              <a:rPr lang="en-US" dirty="0" smtClean="0"/>
              <a:t>John Travis and Regina</a:t>
            </a:r>
            <a:r>
              <a:rPr lang="en-US" baseline="0" dirty="0" smtClean="0"/>
              <a:t> Ryan (1998)</a:t>
            </a:r>
            <a:endParaRPr lang="en-US" dirty="0" smtClean="0"/>
          </a:p>
          <a:p>
            <a:endParaRPr lang="en-US" dirty="0" smtClean="0"/>
          </a:p>
          <a:p>
            <a:r>
              <a:rPr lang="en-US" dirty="0" smtClean="0"/>
              <a:t>The top section represents physical health status that is immediately visible, identifiable and often measurable. This “tip of the iceberg” shows only a small part of the overall picture. </a:t>
            </a:r>
          </a:p>
          <a:p>
            <a:endParaRPr lang="en-US" dirty="0" smtClean="0"/>
          </a:p>
          <a:p>
            <a:r>
              <a:rPr lang="en-US" dirty="0" smtClean="0"/>
              <a:t>The middle section identifies the </a:t>
            </a:r>
            <a:r>
              <a:rPr lang="en-US" dirty="0" err="1" smtClean="0"/>
              <a:t>behavioural</a:t>
            </a:r>
            <a:r>
              <a:rPr lang="en-US" dirty="0" smtClean="0"/>
              <a:t> and lifestyle factors that contribute to health “just under the water’s surface”</a:t>
            </a:r>
          </a:p>
          <a:p>
            <a:endParaRPr lang="en-US" dirty="0" smtClean="0"/>
          </a:p>
          <a:p>
            <a:r>
              <a:rPr lang="en-US" dirty="0" smtClean="0"/>
              <a:t>The bottom section represents the social determinants which have the greatest impact on health status and influence the opportunities, exposures, and </a:t>
            </a:r>
            <a:r>
              <a:rPr lang="en-US" dirty="0" err="1" smtClean="0"/>
              <a:t>behaviours</a:t>
            </a:r>
            <a:r>
              <a:rPr lang="en-US" dirty="0" smtClean="0"/>
              <a:t> that contribute to health. These make up the bulk of the health iceberg and are not always immediately obvious, but have the potential to offer the biggest gains.</a:t>
            </a:r>
            <a:endParaRPr lang="en-US" dirty="0"/>
          </a:p>
        </p:txBody>
      </p:sp>
      <p:sp>
        <p:nvSpPr>
          <p:cNvPr id="4" name="Slide Number Placeholder 3"/>
          <p:cNvSpPr>
            <a:spLocks noGrp="1"/>
          </p:cNvSpPr>
          <p:nvPr>
            <p:ph type="sldNum" sz="quarter" idx="10"/>
          </p:nvPr>
        </p:nvSpPr>
        <p:spPr/>
        <p:txBody>
          <a:bodyPr/>
          <a:lstStyle/>
          <a:p>
            <a:fld id="{37786958-261D-4DE1-AE12-CBC5DA3B3DD1}" type="slidenum">
              <a:rPr lang="en-US" altLang="en-US" smtClean="0"/>
              <a:pPr/>
              <a:t>6</a:t>
            </a:fld>
            <a:endParaRPr lang="en-US" altLang="en-US"/>
          </a:p>
        </p:txBody>
      </p:sp>
    </p:spTree>
    <p:extLst>
      <p:ext uri="{BB962C8B-B14F-4D97-AF65-F5344CB8AC3E}">
        <p14:creationId xmlns:p14="http://schemas.microsoft.com/office/powerpoint/2010/main" val="327299550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37786958-261D-4DE1-AE12-CBC5DA3B3DD1}" type="slidenum">
              <a:rPr lang="en-US" altLang="en-US" smtClean="0"/>
              <a:pPr/>
              <a:t>63</a:t>
            </a:fld>
            <a:endParaRPr lang="en-US" altLang="en-US"/>
          </a:p>
        </p:txBody>
      </p:sp>
    </p:spTree>
    <p:extLst>
      <p:ext uri="{BB962C8B-B14F-4D97-AF65-F5344CB8AC3E}">
        <p14:creationId xmlns:p14="http://schemas.microsoft.com/office/powerpoint/2010/main" val="30458922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United Way? </a:t>
            </a:r>
            <a:endParaRPr lang="en-US" dirty="0"/>
          </a:p>
        </p:txBody>
      </p:sp>
      <p:sp>
        <p:nvSpPr>
          <p:cNvPr id="4" name="Slide Number Placeholder 3"/>
          <p:cNvSpPr>
            <a:spLocks noGrp="1"/>
          </p:cNvSpPr>
          <p:nvPr>
            <p:ph type="sldNum" sz="quarter" idx="10"/>
          </p:nvPr>
        </p:nvSpPr>
        <p:spPr/>
        <p:txBody>
          <a:bodyPr/>
          <a:lstStyle/>
          <a:p>
            <a:fld id="{37786958-261D-4DE1-AE12-CBC5DA3B3DD1}" type="slidenum">
              <a:rPr lang="en-US" altLang="en-US" smtClean="0"/>
              <a:pPr/>
              <a:t>64</a:t>
            </a:fld>
            <a:endParaRPr lang="en-US" altLang="en-US"/>
          </a:p>
        </p:txBody>
      </p:sp>
    </p:spTree>
    <p:extLst>
      <p:ext uri="{BB962C8B-B14F-4D97-AF65-F5344CB8AC3E}">
        <p14:creationId xmlns:p14="http://schemas.microsoft.com/office/powerpoint/2010/main" val="30282152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786958-261D-4DE1-AE12-CBC5DA3B3DD1}" type="slidenum">
              <a:rPr lang="en-US" altLang="en-US" smtClean="0"/>
              <a:pPr/>
              <a:t>65</a:t>
            </a:fld>
            <a:endParaRPr lang="en-US" altLang="en-US"/>
          </a:p>
        </p:txBody>
      </p:sp>
    </p:spTree>
    <p:extLst>
      <p:ext uri="{BB962C8B-B14F-4D97-AF65-F5344CB8AC3E}">
        <p14:creationId xmlns:p14="http://schemas.microsoft.com/office/powerpoint/2010/main" val="15814492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37786958-261D-4DE1-AE12-CBC5DA3B3DD1}" type="slidenum">
              <a:rPr lang="en-US" altLang="en-US" smtClean="0"/>
              <a:pPr/>
              <a:t>66</a:t>
            </a:fld>
            <a:endParaRPr lang="en-US" altLang="en-US"/>
          </a:p>
        </p:txBody>
      </p:sp>
    </p:spTree>
    <p:extLst>
      <p:ext uri="{BB962C8B-B14F-4D97-AF65-F5344CB8AC3E}">
        <p14:creationId xmlns:p14="http://schemas.microsoft.com/office/powerpoint/2010/main" val="214044005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-Key organizational contact: Tanya </a:t>
            </a:r>
            <a:r>
              <a:rPr lang="en-US" dirty="0" err="1" smtClean="0"/>
              <a:t>Sen</a:t>
            </a:r>
            <a:r>
              <a:rPr lang="en-US" dirty="0" smtClean="0"/>
              <a:t>, Community Nutrition Program Manager, </a:t>
            </a:r>
            <a:r>
              <a:rPr lang="en-US" dirty="0" smtClean="0">
                <a:hlinkClick r:id="rId3"/>
              </a:rPr>
              <a:t>tsen@hungercoalition.org</a:t>
            </a:r>
            <a:r>
              <a:rPr lang="en-US" dirty="0" smtClean="0"/>
              <a:t>,  215-430-0555, x101</a:t>
            </a:r>
          </a:p>
          <a:p>
            <a:r>
              <a:rPr lang="en-US" dirty="0" smtClean="0"/>
              <a:t>-Call the SNAP Hotline</a:t>
            </a:r>
            <a:r>
              <a:rPr lang="en-US" baseline="0" dirty="0" smtClean="0"/>
              <a:t> at 215-430-0556 for assistance applying for SNAP and addressing other SNAP or food concerns.</a:t>
            </a:r>
          </a:p>
          <a:p>
            <a:r>
              <a:rPr lang="en-US" dirty="0" smtClean="0"/>
              <a:t>-To</a:t>
            </a:r>
            <a:r>
              <a:rPr lang="en-US" baseline="0" dirty="0" smtClean="0"/>
              <a:t> sign-up for anti-hunger advocacy alerts go to:  https://</a:t>
            </a:r>
            <a:r>
              <a:rPr lang="en-US" baseline="0" dirty="0" err="1" smtClean="0"/>
              <a:t>hungercoalition.salsalabs.org</a:t>
            </a:r>
            <a:r>
              <a:rPr lang="en-US" baseline="0" dirty="0" smtClean="0"/>
              <a:t>/</a:t>
            </a:r>
            <a:r>
              <a:rPr lang="en-US" baseline="0" dirty="0" err="1" smtClean="0"/>
              <a:t>advocacyalerts</a:t>
            </a:r>
            <a:r>
              <a:rPr lang="en-US" baseline="0" dirty="0" smtClean="0"/>
              <a:t>/</a:t>
            </a:r>
            <a:r>
              <a:rPr lang="en-US" baseline="0" dirty="0" err="1" smtClean="0"/>
              <a:t>index.html</a:t>
            </a:r>
            <a:endParaRPr lang="en-US" baseline="0" dirty="0" smtClean="0"/>
          </a:p>
          <a:p>
            <a:r>
              <a:rPr lang="en-US" dirty="0" smtClean="0"/>
              <a:t>-To</a:t>
            </a:r>
            <a:r>
              <a:rPr lang="en-US" baseline="0" dirty="0" smtClean="0"/>
              <a:t> arrange for someone to come out and do a staff or client meeting presentation on our work, hunger in the Philadelphia region and food resources available or to do a hunger simulation education exercise, contact Katie </a:t>
            </a:r>
            <a:r>
              <a:rPr lang="en-US" baseline="0" dirty="0" err="1" smtClean="0"/>
              <a:t>Milholin</a:t>
            </a:r>
            <a:r>
              <a:rPr lang="en-US" baseline="0" dirty="0" smtClean="0"/>
              <a:t> at kmilholin@hungercoalition.org.</a:t>
            </a:r>
            <a:endParaRPr lang="en-US" dirty="0" smtClean="0"/>
          </a:p>
        </p:txBody>
      </p:sp>
      <p:sp>
        <p:nvSpPr>
          <p:cNvPr id="4" name="Slide Number Placeholder 3"/>
          <p:cNvSpPr>
            <a:spLocks noGrp="1"/>
          </p:cNvSpPr>
          <p:nvPr>
            <p:ph type="sldNum" sz="quarter" idx="10"/>
          </p:nvPr>
        </p:nvSpPr>
        <p:spPr/>
        <p:txBody>
          <a:bodyPr/>
          <a:lstStyle/>
          <a:p>
            <a:fld id="{37786958-261D-4DE1-AE12-CBC5DA3B3DD1}" type="slidenum">
              <a:rPr lang="en-US" altLang="en-US" smtClean="0"/>
              <a:pPr/>
              <a:t>67</a:t>
            </a:fld>
            <a:endParaRPr lang="en-US" altLang="en-US"/>
          </a:p>
        </p:txBody>
      </p:sp>
    </p:spTree>
    <p:extLst>
      <p:ext uri="{BB962C8B-B14F-4D97-AF65-F5344CB8AC3E}">
        <p14:creationId xmlns:p14="http://schemas.microsoft.com/office/powerpoint/2010/main" val="170927527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a:spLocks noGrp="1" noRot="1" noChangeAspect="1"/>
          </p:cNvSpPr>
          <p:nvPr>
            <p:ph type="sldImg"/>
          </p:nvPr>
        </p:nvSpPr>
        <p:spPr>
          <a:prstGeom prst="rect">
            <a:avLst/>
          </a:prstGeom>
        </p:spPr>
        <p:txBody>
          <a:bodyPr/>
          <a:lstStyle/>
          <a:p>
            <a:endParaRPr/>
          </a:p>
        </p:txBody>
      </p:sp>
      <p:sp>
        <p:nvSpPr>
          <p:cNvPr id="187" name="Shape 187"/>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168284119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786958-261D-4DE1-AE12-CBC5DA3B3DD1}" type="slidenum">
              <a:rPr lang="en-US" altLang="en-US" smtClean="0"/>
              <a:pPr/>
              <a:t>69</a:t>
            </a:fld>
            <a:endParaRPr lang="en-US" altLang="en-US"/>
          </a:p>
        </p:txBody>
      </p:sp>
    </p:spTree>
    <p:extLst>
      <p:ext uri="{BB962C8B-B14F-4D97-AF65-F5344CB8AC3E}">
        <p14:creationId xmlns:p14="http://schemas.microsoft.com/office/powerpoint/2010/main" val="38600404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786958-261D-4DE1-AE12-CBC5DA3B3DD1}" type="slidenum">
              <a:rPr lang="en-US" altLang="en-US" smtClean="0"/>
              <a:pPr/>
              <a:t>70</a:t>
            </a:fld>
            <a:endParaRPr lang="en-US" altLang="en-US"/>
          </a:p>
        </p:txBody>
      </p:sp>
    </p:spTree>
    <p:extLst>
      <p:ext uri="{BB962C8B-B14F-4D97-AF65-F5344CB8AC3E}">
        <p14:creationId xmlns:p14="http://schemas.microsoft.com/office/powerpoint/2010/main" val="9182628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786958-261D-4DE1-AE12-CBC5DA3B3DD1}" type="slidenum">
              <a:rPr lang="en-US" altLang="en-US" smtClean="0"/>
              <a:pPr/>
              <a:t>71</a:t>
            </a:fld>
            <a:endParaRPr lang="en-US" altLang="en-US"/>
          </a:p>
        </p:txBody>
      </p:sp>
    </p:spTree>
    <p:extLst>
      <p:ext uri="{BB962C8B-B14F-4D97-AF65-F5344CB8AC3E}">
        <p14:creationId xmlns:p14="http://schemas.microsoft.com/office/powerpoint/2010/main" val="429217667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786958-261D-4DE1-AE12-CBC5DA3B3DD1}" type="slidenum">
              <a:rPr lang="en-US" altLang="en-US" smtClean="0"/>
              <a:pPr/>
              <a:t>72</a:t>
            </a:fld>
            <a:endParaRPr lang="en-US" altLang="en-US"/>
          </a:p>
        </p:txBody>
      </p:sp>
    </p:spTree>
    <p:extLst>
      <p:ext uri="{BB962C8B-B14F-4D97-AF65-F5344CB8AC3E}">
        <p14:creationId xmlns:p14="http://schemas.microsoft.com/office/powerpoint/2010/main" val="19871798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worth taking a moment to clarify</a:t>
            </a:r>
            <a:r>
              <a:rPr lang="en-US" baseline="0" dirty="0" smtClean="0"/>
              <a:t> a few important terms that are often used interchangeably but are distinct. Precision with these terms helps to hone in on and clarify the target and content of interventions. </a:t>
            </a:r>
            <a:endParaRPr lang="en-US" dirty="0" smtClean="0"/>
          </a:p>
          <a:p>
            <a:endParaRPr lang="en-US" dirty="0" smtClean="0"/>
          </a:p>
          <a:p>
            <a:r>
              <a:rPr lang="en-US" dirty="0" smtClean="0"/>
              <a:t>SDOH impact everyone</a:t>
            </a:r>
            <a:r>
              <a:rPr lang="en-US" baseline="0" dirty="0" smtClean="0"/>
              <a:t> – they are not something that a person can have or not have, and they are not positive or negative. Acting to address SDOH means trying to improve the underlying conditions in which people are born, grow, live, learn, work, play, or age. </a:t>
            </a:r>
          </a:p>
          <a:p>
            <a:endParaRPr lang="en-US" baseline="0" dirty="0" smtClean="0"/>
          </a:p>
          <a:p>
            <a:r>
              <a:rPr lang="en-US" baseline="0" dirty="0" smtClean="0"/>
              <a:t>Social risk factors are negative conditions that contribute to poor health and assessment is done at the individual patient level.</a:t>
            </a:r>
          </a:p>
          <a:p>
            <a:endParaRPr lang="en-US" baseline="0" dirty="0" smtClean="0"/>
          </a:p>
          <a:p>
            <a:r>
              <a:rPr lang="en-US" baseline="0" dirty="0" smtClean="0"/>
              <a:t>Social needs are immediate and involve individual patients’ preferences and priorities for what they would like to get help with. </a:t>
            </a:r>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7786958-261D-4DE1-AE12-CBC5DA3B3DD1}" type="slidenum">
              <a:rPr lang="en-US" altLang="en-US" smtClean="0"/>
              <a:pPr/>
              <a:t>7</a:t>
            </a:fld>
            <a:endParaRPr lang="en-US" altLang="en-US"/>
          </a:p>
        </p:txBody>
      </p:sp>
    </p:spTree>
    <p:extLst>
      <p:ext uri="{BB962C8B-B14F-4D97-AF65-F5344CB8AC3E}">
        <p14:creationId xmlns:p14="http://schemas.microsoft.com/office/powerpoint/2010/main" val="89512858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786958-261D-4DE1-AE12-CBC5DA3B3DD1}" type="slidenum">
              <a:rPr lang="en-US" altLang="en-US" smtClean="0"/>
              <a:pPr/>
              <a:t>74</a:t>
            </a:fld>
            <a:endParaRPr lang="en-US" altLang="en-US"/>
          </a:p>
        </p:txBody>
      </p:sp>
    </p:spTree>
    <p:extLst>
      <p:ext uri="{BB962C8B-B14F-4D97-AF65-F5344CB8AC3E}">
        <p14:creationId xmlns:p14="http://schemas.microsoft.com/office/powerpoint/2010/main" val="25588145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7786958-261D-4DE1-AE12-CBC5DA3B3DD1}" type="slidenum">
              <a:rPr lang="en-US" altLang="en-US" smtClean="0"/>
              <a:pPr/>
              <a:t>75</a:t>
            </a:fld>
            <a:endParaRPr lang="en-US" altLang="en-US"/>
          </a:p>
        </p:txBody>
      </p:sp>
    </p:spTree>
    <p:extLst>
      <p:ext uri="{BB962C8B-B14F-4D97-AF65-F5344CB8AC3E}">
        <p14:creationId xmlns:p14="http://schemas.microsoft.com/office/powerpoint/2010/main" val="210850199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You</a:t>
            </a:r>
            <a:r>
              <a:rPr lang="en-US" baseline="0" dirty="0" smtClean="0"/>
              <a:t> may consider a</a:t>
            </a:r>
            <a:r>
              <a:rPr lang="en-US" dirty="0" smtClean="0"/>
              <a:t>cknowledging</a:t>
            </a:r>
            <a:r>
              <a:rPr lang="en-US" baseline="0" dirty="0" smtClean="0"/>
              <a:t> </a:t>
            </a:r>
            <a:r>
              <a:rPr lang="en-US" dirty="0" smtClean="0"/>
              <a:t>that sometimes people are embarrassed to admit that they are struggling or that they need help. Commend the parent or caregiver for his/her honesty about the issue and reassure him/her that they are not a bad parent for needing assistance. </a:t>
            </a:r>
          </a:p>
          <a:p>
            <a:endParaRPr lang="en-US" b="1" dirty="0" smtClean="0"/>
          </a:p>
          <a:p>
            <a:r>
              <a:rPr lang="en-US" dirty="0" smtClean="0"/>
              <a:t>Guidance</a:t>
            </a:r>
            <a:r>
              <a:rPr lang="en-US" baseline="0" dirty="0" smtClean="0"/>
              <a:t> from: </a:t>
            </a:r>
            <a:endParaRPr lang="en-US" dirty="0" smtClean="0"/>
          </a:p>
          <a:p>
            <a:r>
              <a:rPr lang="en-US" dirty="0" smtClean="0">
                <a:hlinkClick r:id="rId3"/>
              </a:rPr>
              <a:t>https://www.aappublications.org/news/2016/02/11/FoodInsecurity021116</a:t>
            </a:r>
            <a:endParaRPr lang="en-US" dirty="0"/>
          </a:p>
        </p:txBody>
      </p:sp>
      <p:sp>
        <p:nvSpPr>
          <p:cNvPr id="4" name="Slide Number Placeholder 3"/>
          <p:cNvSpPr>
            <a:spLocks noGrp="1"/>
          </p:cNvSpPr>
          <p:nvPr>
            <p:ph type="sldNum" sz="quarter" idx="10"/>
          </p:nvPr>
        </p:nvSpPr>
        <p:spPr/>
        <p:txBody>
          <a:bodyPr/>
          <a:lstStyle/>
          <a:p>
            <a:fld id="{37786958-261D-4DE1-AE12-CBC5DA3B3DD1}" type="slidenum">
              <a:rPr lang="en-US" altLang="en-US" smtClean="0"/>
              <a:pPr/>
              <a:t>76</a:t>
            </a:fld>
            <a:endParaRPr lang="en-US" altLang="en-US"/>
          </a:p>
        </p:txBody>
      </p:sp>
    </p:spTree>
    <p:extLst>
      <p:ext uri="{BB962C8B-B14F-4D97-AF65-F5344CB8AC3E}">
        <p14:creationId xmlns:p14="http://schemas.microsoft.com/office/powerpoint/2010/main" val="115326872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Guidance</a:t>
            </a:r>
            <a:r>
              <a:rPr lang="en-US" baseline="0" dirty="0" smtClean="0"/>
              <a:t> from: </a:t>
            </a:r>
            <a:endParaRPr lang="en-US" dirty="0" smtClean="0"/>
          </a:p>
          <a:p>
            <a:r>
              <a:rPr lang="en-US" dirty="0" smtClean="0">
                <a:hlinkClick r:id="rId3"/>
              </a:rPr>
              <a:t>https://www.aappublications.org/news/2016/02/11/FoodInsecurity021116</a:t>
            </a:r>
            <a:endParaRPr lang="en-US" dirty="0" smtClean="0"/>
          </a:p>
          <a:p>
            <a:endParaRPr lang="en-US" dirty="0"/>
          </a:p>
        </p:txBody>
      </p:sp>
      <p:sp>
        <p:nvSpPr>
          <p:cNvPr id="4" name="Slide Number Placeholder 3"/>
          <p:cNvSpPr>
            <a:spLocks noGrp="1"/>
          </p:cNvSpPr>
          <p:nvPr>
            <p:ph type="sldNum" sz="quarter" idx="10"/>
          </p:nvPr>
        </p:nvSpPr>
        <p:spPr/>
        <p:txBody>
          <a:bodyPr/>
          <a:lstStyle/>
          <a:p>
            <a:fld id="{37786958-261D-4DE1-AE12-CBC5DA3B3DD1}" type="slidenum">
              <a:rPr lang="en-US" altLang="en-US" smtClean="0"/>
              <a:pPr/>
              <a:t>77</a:t>
            </a:fld>
            <a:endParaRPr lang="en-US" altLang="en-US"/>
          </a:p>
        </p:txBody>
      </p:sp>
    </p:spTree>
    <p:extLst>
      <p:ext uri="{BB962C8B-B14F-4D97-AF65-F5344CB8AC3E}">
        <p14:creationId xmlns:p14="http://schemas.microsoft.com/office/powerpoint/2010/main" val="397739205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appropriate, reference high food prices or current</a:t>
            </a:r>
            <a:r>
              <a:rPr lang="en-US" baseline="0" dirty="0" smtClean="0"/>
              <a:t> local or national economic situation. </a:t>
            </a:r>
            <a:endParaRPr lang="en-US" dirty="0" smtClean="0"/>
          </a:p>
          <a:p>
            <a:endParaRPr lang="en-US" dirty="0" smtClean="0"/>
          </a:p>
          <a:p>
            <a:r>
              <a:rPr lang="en-US" dirty="0" smtClean="0"/>
              <a:t>Guidance</a:t>
            </a:r>
            <a:r>
              <a:rPr lang="en-US" baseline="0" dirty="0" smtClean="0"/>
              <a:t> from: </a:t>
            </a:r>
            <a:endParaRPr lang="en-US" dirty="0" smtClean="0"/>
          </a:p>
          <a:p>
            <a:r>
              <a:rPr lang="en-US" dirty="0" smtClean="0">
                <a:hlinkClick r:id="rId3"/>
              </a:rPr>
              <a:t>https://www.aappublications.org/news/2016/02/11/FoodInsecurity021116</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37786958-261D-4DE1-AE12-CBC5DA3B3DD1}" type="slidenum">
              <a:rPr lang="en-US" altLang="en-US" smtClean="0"/>
              <a:pPr/>
              <a:t>78</a:t>
            </a:fld>
            <a:endParaRPr lang="en-US" altLang="en-US"/>
          </a:p>
        </p:txBody>
      </p:sp>
    </p:spTree>
    <p:extLst>
      <p:ext uri="{BB962C8B-B14F-4D97-AF65-F5344CB8AC3E}">
        <p14:creationId xmlns:p14="http://schemas.microsoft.com/office/powerpoint/2010/main" val="63964361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Guidance</a:t>
            </a:r>
            <a:r>
              <a:rPr lang="en-US" baseline="0" dirty="0" smtClean="0"/>
              <a:t> from: </a:t>
            </a:r>
            <a:endParaRPr lang="en-US" dirty="0" smtClean="0"/>
          </a:p>
          <a:p>
            <a:r>
              <a:rPr lang="en-US" dirty="0" smtClean="0">
                <a:hlinkClick r:id="rId3"/>
              </a:rPr>
              <a:t>https://www.aappublications.org/news/2016/02/11/FoodInsecurity021116</a:t>
            </a:r>
            <a:endParaRPr lang="en-US" dirty="0"/>
          </a:p>
        </p:txBody>
      </p:sp>
      <p:sp>
        <p:nvSpPr>
          <p:cNvPr id="4" name="Slide Number Placeholder 3"/>
          <p:cNvSpPr>
            <a:spLocks noGrp="1"/>
          </p:cNvSpPr>
          <p:nvPr>
            <p:ph type="sldNum" sz="quarter" idx="10"/>
          </p:nvPr>
        </p:nvSpPr>
        <p:spPr/>
        <p:txBody>
          <a:bodyPr/>
          <a:lstStyle/>
          <a:p>
            <a:fld id="{37786958-261D-4DE1-AE12-CBC5DA3B3DD1}" type="slidenum">
              <a:rPr lang="en-US" altLang="en-US" smtClean="0"/>
              <a:pPr/>
              <a:t>79</a:t>
            </a:fld>
            <a:endParaRPr lang="en-US" altLang="en-US"/>
          </a:p>
        </p:txBody>
      </p:sp>
    </p:spTree>
    <p:extLst>
      <p:ext uri="{BB962C8B-B14F-4D97-AF65-F5344CB8AC3E}">
        <p14:creationId xmlns:p14="http://schemas.microsoft.com/office/powerpoint/2010/main" val="244600829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786958-261D-4DE1-AE12-CBC5DA3B3DD1}" type="slidenum">
              <a:rPr lang="en-US" altLang="en-US" smtClean="0"/>
              <a:pPr/>
              <a:t>80</a:t>
            </a:fld>
            <a:endParaRPr lang="en-US" altLang="en-US"/>
          </a:p>
        </p:txBody>
      </p:sp>
    </p:spTree>
    <p:extLst>
      <p:ext uri="{BB962C8B-B14F-4D97-AF65-F5344CB8AC3E}">
        <p14:creationId xmlns:p14="http://schemas.microsoft.com/office/powerpoint/2010/main" val="24375428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Health is complex, influenced by the health care we receive, our own choices, and our communities.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t>These</a:t>
            </a:r>
            <a:r>
              <a:rPr lang="en-US" altLang="en-US" baseline="0" dirty="0" smtClean="0"/>
              <a:t> estimates of relative contribution of modifiable factors is based on the County Health Rankings model. As you can see, s</a:t>
            </a:r>
            <a:r>
              <a:rPr lang="en-US" altLang="en-US" dirty="0" smtClean="0"/>
              <a:t>ome modifiable factors impact health more than others.</a:t>
            </a:r>
          </a:p>
          <a:p>
            <a:endParaRPr lang="en-US" altLang="en-US" dirty="0" smtClean="0"/>
          </a:p>
          <a:p>
            <a:r>
              <a:rPr lang="en-US" altLang="en-US" dirty="0" smtClean="0"/>
              <a:t>Clinical care alone is not enough to improve health.</a:t>
            </a:r>
            <a:r>
              <a:rPr lang="en-US" altLang="en-US" baseline="0" dirty="0" smtClean="0"/>
              <a:t> </a:t>
            </a:r>
            <a:r>
              <a:rPr lang="en-US" altLang="en-US" dirty="0" smtClean="0"/>
              <a:t>Although</a:t>
            </a:r>
            <a:r>
              <a:rPr lang="en-US" altLang="en-US" baseline="0" dirty="0" smtClean="0"/>
              <a:t> medical care is essential for relieving suffering and curing illness, 80% of the things that can help make us healthy are not part of the health care system. Given this, the proposal that health systems across the country are embracing is that we devote our collective attention and energy to that 80%. </a:t>
            </a:r>
            <a:endParaRPr lang="en-US" altLang="en-US" dirty="0" smtClean="0"/>
          </a:p>
          <a:p>
            <a:endParaRPr lang="en-US" altLang="en-US" dirty="0" smtClean="0"/>
          </a:p>
          <a:p>
            <a:endParaRPr lang="en-US" altLang="en-US" baseline="0" dirty="0" smtClean="0"/>
          </a:p>
          <a:p>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37786958-261D-4DE1-AE12-CBC5DA3B3DD1}" type="slidenum">
              <a:rPr lang="en-US" altLang="en-US" smtClean="0"/>
              <a:pPr/>
              <a:t>8</a:t>
            </a:fld>
            <a:endParaRPr lang="en-US" altLang="en-US"/>
          </a:p>
        </p:txBody>
      </p:sp>
    </p:spTree>
    <p:extLst>
      <p:ext uri="{BB962C8B-B14F-4D97-AF65-F5344CB8AC3E}">
        <p14:creationId xmlns:p14="http://schemas.microsoft.com/office/powerpoint/2010/main" val="32936515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7600" y="696913"/>
            <a:ext cx="4646613" cy="34861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…Because</a:t>
            </a:r>
            <a:r>
              <a:rPr lang="en-US" baseline="0" dirty="0" smtClean="0"/>
              <a:t> it’s a matter of life and death.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For babies born within</a:t>
            </a:r>
            <a:r>
              <a:rPr lang="en-US" baseline="0" dirty="0" smtClean="0"/>
              <a:t> 4 miles of Center City Philadelphia</a:t>
            </a:r>
            <a:r>
              <a:rPr lang="en-US" dirty="0" smtClean="0"/>
              <a:t>, opportunities to lead a long and healthy life can vary dramatically. </a:t>
            </a:r>
            <a:r>
              <a:rPr lang="en-US" baseline="0" dirty="0" smtClean="0"/>
              <a:t>Note the striking 20 year difference between North Philadelphia and Old City…</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smtClean="0"/>
          </a:p>
          <a:p>
            <a:r>
              <a:rPr lang="en-US" dirty="0" smtClean="0"/>
              <a:t>Why the gap? Good health outcomes are related to such things as access to nutritious food, safe and walkable streets, active playgrounds and public spaces, good jobs, educational opportunities and stable housing.</a:t>
            </a:r>
          </a:p>
          <a:p>
            <a:endParaRPr lang="en-US" dirty="0" smtClean="0"/>
          </a:p>
          <a:p>
            <a:r>
              <a:rPr lang="en-US" dirty="0" smtClean="0"/>
              <a:t>Maps of cities</a:t>
            </a:r>
            <a:r>
              <a:rPr lang="en-US" baseline="0" dirty="0" smtClean="0"/>
              <a:t> across the country show that the same communities have low incomes and low educational attainment, as well as higher rates of obesity, diabetes, tobacco use, preventable hospitalizations, adverse childhood experiences, and frequent mental distress. There’s a great deal of research demonstrating the association between social risk factors and these adverse outcomes. </a:t>
            </a:r>
          </a:p>
        </p:txBody>
      </p:sp>
      <p:sp>
        <p:nvSpPr>
          <p:cNvPr id="4" name="Slide Number Placeholder 3"/>
          <p:cNvSpPr>
            <a:spLocks noGrp="1"/>
          </p:cNvSpPr>
          <p:nvPr>
            <p:ph type="sldNum" sz="quarter" idx="10"/>
          </p:nvPr>
        </p:nvSpPr>
        <p:spPr/>
        <p:txBody>
          <a:bodyPr/>
          <a:lstStyle/>
          <a:p>
            <a:fld id="{37786958-261D-4DE1-AE12-CBC5DA3B3DD1}" type="slidenum">
              <a:rPr lang="en-US" altLang="en-US" smtClean="0"/>
              <a:pPr/>
              <a:t>9</a:t>
            </a:fld>
            <a:endParaRPr lang="en-US" altLang="en-US" dirty="0"/>
          </a:p>
        </p:txBody>
      </p:sp>
    </p:spTree>
    <p:extLst>
      <p:ext uri="{BB962C8B-B14F-4D97-AF65-F5344CB8AC3E}">
        <p14:creationId xmlns:p14="http://schemas.microsoft.com/office/powerpoint/2010/main" val="1999161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2"/>
          <p:cNvSpPr/>
          <p:nvPr/>
        </p:nvSpPr>
        <p:spPr>
          <a:xfrm flipV="1">
            <a:off x="5410200" y="3810000"/>
            <a:ext cx="37338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5" name="Rectangle 23"/>
          <p:cNvSpPr/>
          <p:nvPr/>
        </p:nvSpPr>
        <p:spPr>
          <a:xfrm flipV="1">
            <a:off x="5410200" y="3897317"/>
            <a:ext cx="37338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6" name="Rectangle 24"/>
          <p:cNvSpPr/>
          <p:nvPr/>
        </p:nvSpPr>
        <p:spPr>
          <a:xfrm flipV="1">
            <a:off x="5410200" y="4114801"/>
            <a:ext cx="37338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7" name="Rectangle 25"/>
          <p:cNvSpPr/>
          <p:nvPr/>
        </p:nvSpPr>
        <p:spPr>
          <a:xfrm flipV="1">
            <a:off x="5410202" y="4164013"/>
            <a:ext cx="1965325" cy="19050"/>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0" name="Rectangle 26"/>
          <p:cNvSpPr/>
          <p:nvPr/>
        </p:nvSpPr>
        <p:spPr>
          <a:xfrm flipV="1">
            <a:off x="5410202" y="4198942"/>
            <a:ext cx="1965325"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useBgFill="1">
        <p:nvSpPr>
          <p:cNvPr id="11" name="Rounded Rectangle 29"/>
          <p:cNvSpPr/>
          <p:nvPr/>
        </p:nvSpPr>
        <p:spPr bwMode="white">
          <a:xfrm>
            <a:off x="5410202" y="3962400"/>
            <a:ext cx="3063875"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useBgFill="1">
        <p:nvSpPr>
          <p:cNvPr id="12" name="Rounded Rectangle 30"/>
          <p:cNvSpPr/>
          <p:nvPr/>
        </p:nvSpPr>
        <p:spPr bwMode="white">
          <a:xfrm>
            <a:off x="7377113" y="4060827"/>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3" name="Rectangle 6"/>
          <p:cNvSpPr/>
          <p:nvPr/>
        </p:nvSpPr>
        <p:spPr>
          <a:xfrm>
            <a:off x="0" y="3649667"/>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4" name="Rectangle 9"/>
          <p:cNvSpPr/>
          <p:nvPr/>
        </p:nvSpPr>
        <p:spPr>
          <a:xfrm>
            <a:off x="0" y="3675067"/>
            <a:ext cx="9144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5" name="Rectangle 10"/>
          <p:cNvSpPr/>
          <p:nvPr/>
        </p:nvSpPr>
        <p:spPr>
          <a:xfrm flipV="1">
            <a:off x="6413500" y="3643313"/>
            <a:ext cx="2730500" cy="247650"/>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6" name="Rectangle 18"/>
          <p:cNvSpPr/>
          <p:nvPr/>
        </p:nvSpPr>
        <p:spPr>
          <a:xfrm>
            <a:off x="0" y="0"/>
            <a:ext cx="9144000" cy="37020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8" name="Title 7"/>
          <p:cNvSpPr>
            <a:spLocks noGrp="1"/>
          </p:cNvSpPr>
          <p:nvPr>
            <p:ph type="ctrTitle"/>
          </p:nvPr>
        </p:nvSpPr>
        <p:spPr>
          <a:xfrm>
            <a:off x="457200" y="2209804"/>
            <a:ext cx="8458200" cy="1470025"/>
          </a:xfrm>
        </p:spPr>
        <p:txBody>
          <a:bodyPr anchor="b">
            <a:normAutofit/>
          </a:bodyPr>
          <a:lstStyle>
            <a:lvl1pPr>
              <a:defRPr sz="4800" b="1">
                <a:solidFill>
                  <a:schemeClr val="bg1"/>
                </a:solidFill>
                <a:latin typeface="Calibri" pitchFamily="34" charset="0"/>
              </a:defRPr>
            </a:lvl1pPr>
          </a:lstStyle>
          <a:p>
            <a:r>
              <a:rPr lang="en-US" dirty="0" smtClean="0"/>
              <a:t>Click to edit Master title style</a:t>
            </a:r>
            <a:endParaRPr lang="en-US" dirty="0"/>
          </a:p>
        </p:txBody>
      </p:sp>
      <p:sp>
        <p:nvSpPr>
          <p:cNvPr id="9" name="Subtitle 8"/>
          <p:cNvSpPr>
            <a:spLocks noGrp="1"/>
          </p:cNvSpPr>
          <p:nvPr>
            <p:ph type="subTitle" idx="1"/>
          </p:nvPr>
        </p:nvSpPr>
        <p:spPr>
          <a:xfrm>
            <a:off x="457200" y="3899938"/>
            <a:ext cx="4953000" cy="1752600"/>
          </a:xfrm>
        </p:spPr>
        <p:txBody>
          <a:bodyPr>
            <a:normAutofit/>
          </a:bodyPr>
          <a:lstStyle>
            <a:lvl1pPr marL="64008" indent="0" algn="l">
              <a:buNone/>
              <a:defRPr sz="3200">
                <a:solidFill>
                  <a:schemeClr val="tx2"/>
                </a:solidFill>
                <a:latin typeface="Calibri"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smtClean="0"/>
              <a:t>Click to edit Master subtitle style</a:t>
            </a:r>
            <a:endParaRPr lang="en-US" dirty="0"/>
          </a:p>
        </p:txBody>
      </p:sp>
      <p:sp>
        <p:nvSpPr>
          <p:cNvPr id="17" name="Date Placeholder 27"/>
          <p:cNvSpPr>
            <a:spLocks noGrp="1"/>
          </p:cNvSpPr>
          <p:nvPr>
            <p:ph type="dt" sz="half" idx="10"/>
          </p:nvPr>
        </p:nvSpPr>
        <p:spPr>
          <a:xfrm>
            <a:off x="6705600" y="4206875"/>
            <a:ext cx="960438" cy="457200"/>
          </a:xfrm>
        </p:spPr>
        <p:txBody>
          <a:bodyPr/>
          <a:lstStyle>
            <a:lvl1pPr>
              <a:defRPr dirty="0"/>
            </a:lvl1pPr>
          </a:lstStyle>
          <a:p>
            <a:pPr>
              <a:defRPr/>
            </a:pPr>
            <a:endParaRPr lang="en-US"/>
          </a:p>
        </p:txBody>
      </p:sp>
      <p:sp>
        <p:nvSpPr>
          <p:cNvPr id="18" name="Footer Placeholder 16"/>
          <p:cNvSpPr>
            <a:spLocks noGrp="1"/>
          </p:cNvSpPr>
          <p:nvPr>
            <p:ph type="ftr" sz="quarter" idx="11"/>
          </p:nvPr>
        </p:nvSpPr>
        <p:spPr>
          <a:xfrm>
            <a:off x="5410200" y="4205288"/>
            <a:ext cx="1295400" cy="457200"/>
          </a:xfrm>
        </p:spPr>
        <p:txBody>
          <a:bodyPr/>
          <a:lstStyle>
            <a:lvl1pPr>
              <a:defRPr dirty="0"/>
            </a:lvl1pPr>
          </a:lstStyle>
          <a:p>
            <a:pPr>
              <a:defRPr/>
            </a:pPr>
            <a:endParaRPr lang="en-US"/>
          </a:p>
        </p:txBody>
      </p:sp>
    </p:spTree>
    <p:extLst>
      <p:ext uri="{BB962C8B-B14F-4D97-AF65-F5344CB8AC3E}">
        <p14:creationId xmlns:p14="http://schemas.microsoft.com/office/powerpoint/2010/main" val="114467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fld id="{D53212FA-4E11-49CA-97AE-F57693F4981B}" type="slidenum">
              <a:rPr lang="en-US" altLang="en-US"/>
              <a:pPr/>
              <a:t>‹#›</a:t>
            </a:fld>
            <a:endParaRPr lang="en-US" altLang="en-US"/>
          </a:p>
        </p:txBody>
      </p:sp>
    </p:spTree>
    <p:extLst>
      <p:ext uri="{BB962C8B-B14F-4D97-AF65-F5344CB8AC3E}">
        <p14:creationId xmlns:p14="http://schemas.microsoft.com/office/powerpoint/2010/main" val="5895397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143000"/>
            <a:ext cx="62484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fld id="{33D290D4-CE10-471D-A1DA-F3E53B21C9F5}" type="slidenum">
              <a:rPr lang="en-US" altLang="en-US"/>
              <a:pPr/>
              <a:t>‹#›</a:t>
            </a:fld>
            <a:endParaRPr lang="en-US" altLang="en-US"/>
          </a:p>
        </p:txBody>
      </p:sp>
    </p:spTree>
    <p:extLst>
      <p:ext uri="{BB962C8B-B14F-4D97-AF65-F5344CB8AC3E}">
        <p14:creationId xmlns:p14="http://schemas.microsoft.com/office/powerpoint/2010/main" val="23619187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Rectangle 27"/>
          <p:cNvSpPr/>
          <p:nvPr/>
        </p:nvSpPr>
        <p:spPr>
          <a:xfrm>
            <a:off x="0" y="366717"/>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28"/>
          <p:cNvSpPr/>
          <p:nvPr/>
        </p:nvSpPr>
        <p:spPr>
          <a:xfrm>
            <a:off x="0" y="0"/>
            <a:ext cx="9144000" cy="3111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29"/>
          <p:cNvSpPr/>
          <p:nvPr/>
        </p:nvSpPr>
        <p:spPr>
          <a:xfrm>
            <a:off x="0" y="307979"/>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30"/>
          <p:cNvSpPr/>
          <p:nvPr/>
        </p:nvSpPr>
        <p:spPr>
          <a:xfrm flipV="1">
            <a:off x="5410200" y="360367"/>
            <a:ext cx="3733800" cy="904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31"/>
          <p:cNvSpPr/>
          <p:nvPr/>
        </p:nvSpPr>
        <p:spPr>
          <a:xfrm flipV="1">
            <a:off x="5410200" y="439742"/>
            <a:ext cx="3733800" cy="1809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9" name="Rounded Rectangle 32"/>
          <p:cNvSpPr/>
          <p:nvPr/>
        </p:nvSpPr>
        <p:spPr bwMode="white">
          <a:xfrm>
            <a:off x="5407027" y="496889"/>
            <a:ext cx="3063875"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10"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Rectangle 37"/>
          <p:cNvSpPr/>
          <p:nvPr/>
        </p:nvSpPr>
        <p:spPr bwMode="invGray">
          <a:xfrm>
            <a:off x="8975725" y="-1588"/>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ectangle 38"/>
          <p:cNvSpPr/>
          <p:nvPr/>
        </p:nvSpPr>
        <p:spPr bwMode="invGray">
          <a:xfrm>
            <a:off x="8915402"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Rectangle 39"/>
          <p:cNvSpPr/>
          <p:nvPr/>
        </p:nvSpPr>
        <p:spPr bwMode="invGray">
          <a:xfrm>
            <a:off x="8874125" y="0"/>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7" name="Rectangle 19"/>
          <p:cNvSpPr/>
          <p:nvPr/>
        </p:nvSpPr>
        <p:spPr>
          <a:xfrm>
            <a:off x="0" y="0"/>
            <a:ext cx="9144000" cy="6858000"/>
          </a:xfrm>
          <a:prstGeom prst="rect">
            <a:avLst/>
          </a:prstGeom>
          <a:gradFill flip="none" rotWithShape="1">
            <a:gsLst>
              <a:gs pos="0">
                <a:schemeClr val="accent2">
                  <a:lumMod val="75000"/>
                </a:schemeClr>
              </a:gs>
              <a:gs pos="76000">
                <a:schemeClr val="accent2">
                  <a:lumMod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Title 1"/>
          <p:cNvSpPr>
            <a:spLocks noGrp="1"/>
          </p:cNvSpPr>
          <p:nvPr>
            <p:ph type="title"/>
          </p:nvPr>
        </p:nvSpPr>
        <p:spPr>
          <a:xfrm>
            <a:off x="457200" y="304800"/>
            <a:ext cx="8229600" cy="1066800"/>
          </a:xfrm>
        </p:spPr>
        <p:txBody>
          <a:bodyPr/>
          <a:lstStyle>
            <a:lvl1pPr>
              <a:defRPr sz="4400" b="1" baseline="0">
                <a:solidFill>
                  <a:schemeClr val="accent2">
                    <a:lumMod val="60000"/>
                    <a:lumOff val="40000"/>
                  </a:schemeClr>
                </a:solidFill>
                <a:effectLst>
                  <a:outerShdw blurRad="50800" dist="38100" dir="2700000" algn="tl" rotWithShape="0">
                    <a:prstClr val="black">
                      <a:alpha val="40000"/>
                    </a:prstClr>
                  </a:outerShdw>
                </a:effectLst>
                <a:latin typeface="Calibr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524000"/>
            <a:ext cx="8229600" cy="5050536"/>
          </a:xfrm>
        </p:spPr>
        <p:txBody>
          <a:bodyPr/>
          <a:lstStyle>
            <a:lvl1pPr>
              <a:defRPr sz="3600" baseline="0">
                <a:solidFill>
                  <a:schemeClr val="tx2">
                    <a:lumMod val="20000"/>
                    <a:lumOff val="80000"/>
                  </a:schemeClr>
                </a:solidFill>
                <a:latin typeface="Calibri" pitchFamily="34" charset="0"/>
              </a:defRPr>
            </a:lvl1pPr>
            <a:lvl2pPr>
              <a:defRPr sz="3200" baseline="0">
                <a:latin typeface="Calibri" pitchFamily="34" charset="0"/>
              </a:defRPr>
            </a:lvl2pPr>
            <a:lvl3pPr>
              <a:defRPr sz="2800" baseline="0">
                <a:solidFill>
                  <a:schemeClr val="accent1">
                    <a:lumMod val="60000"/>
                    <a:lumOff val="40000"/>
                  </a:schemeClr>
                </a:solidFill>
                <a:latin typeface="Calibri" pitchFamily="34" charset="0"/>
              </a:defRPr>
            </a:lvl3pPr>
            <a:lvl4pPr>
              <a:defRPr sz="2400" baseline="0">
                <a:solidFill>
                  <a:schemeClr val="accent2">
                    <a:lumMod val="60000"/>
                    <a:lumOff val="40000"/>
                  </a:schemeClr>
                </a:solidFill>
                <a:latin typeface="Calibri" pitchFamily="34" charset="0"/>
              </a:defRPr>
            </a:lvl4pPr>
            <a:lvl5pPr>
              <a:defRPr sz="2000" baseline="0">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Slide Number Placeholder 5"/>
          <p:cNvSpPr>
            <a:spLocks noGrp="1"/>
          </p:cNvSpPr>
          <p:nvPr>
            <p:ph type="sldNum" sz="quarter" idx="10"/>
          </p:nvPr>
        </p:nvSpPr>
        <p:spPr>
          <a:xfrm>
            <a:off x="8382000" y="6492879"/>
            <a:ext cx="762000" cy="365125"/>
          </a:xfrm>
        </p:spPr>
        <p:txBody>
          <a:bodyPr/>
          <a:lstStyle>
            <a:lvl1pPr>
              <a:defRPr>
                <a:latin typeface="Georgia" panose="02040502050405020303" pitchFamily="18" charset="0"/>
              </a:defRPr>
            </a:lvl1pPr>
          </a:lstStyle>
          <a:p>
            <a:fld id="{7B536F61-A526-47AB-8F75-A6F5AD89E8BE}" type="slidenum">
              <a:rPr lang="en-US" altLang="en-US"/>
              <a:pPr/>
              <a:t>‹#›</a:t>
            </a:fld>
            <a:endParaRPr lang="en-US" altLang="en-US"/>
          </a:p>
        </p:txBody>
      </p:sp>
    </p:spTree>
    <p:extLst>
      <p:ext uri="{BB962C8B-B14F-4D97-AF65-F5344CB8AC3E}">
        <p14:creationId xmlns:p14="http://schemas.microsoft.com/office/powerpoint/2010/main" val="157336992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Rectangle 27"/>
          <p:cNvSpPr/>
          <p:nvPr/>
        </p:nvSpPr>
        <p:spPr>
          <a:xfrm>
            <a:off x="0" y="366717"/>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28"/>
          <p:cNvSpPr/>
          <p:nvPr/>
        </p:nvSpPr>
        <p:spPr>
          <a:xfrm>
            <a:off x="0" y="0"/>
            <a:ext cx="9144000" cy="3111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29"/>
          <p:cNvSpPr/>
          <p:nvPr/>
        </p:nvSpPr>
        <p:spPr>
          <a:xfrm>
            <a:off x="0" y="307979"/>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30"/>
          <p:cNvSpPr/>
          <p:nvPr/>
        </p:nvSpPr>
        <p:spPr>
          <a:xfrm flipV="1">
            <a:off x="5410200" y="360367"/>
            <a:ext cx="3733800" cy="904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31"/>
          <p:cNvSpPr/>
          <p:nvPr/>
        </p:nvSpPr>
        <p:spPr>
          <a:xfrm flipV="1">
            <a:off x="5410200" y="439742"/>
            <a:ext cx="3733800" cy="1809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10" name="Rounded Rectangle 32"/>
          <p:cNvSpPr/>
          <p:nvPr/>
        </p:nvSpPr>
        <p:spPr bwMode="white">
          <a:xfrm>
            <a:off x="5407027" y="496889"/>
            <a:ext cx="3063875"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11"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4"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ectangle 37"/>
          <p:cNvSpPr/>
          <p:nvPr/>
        </p:nvSpPr>
        <p:spPr bwMode="invGray">
          <a:xfrm>
            <a:off x="8975725" y="-1588"/>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Rectangle 38"/>
          <p:cNvSpPr/>
          <p:nvPr/>
        </p:nvSpPr>
        <p:spPr bwMode="invGray">
          <a:xfrm>
            <a:off x="8915402"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Rectangle 39"/>
          <p:cNvSpPr/>
          <p:nvPr/>
        </p:nvSpPr>
        <p:spPr bwMode="invGray">
          <a:xfrm>
            <a:off x="8874125" y="0"/>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8" name="Rectangle 19"/>
          <p:cNvSpPr/>
          <p:nvPr/>
        </p:nvSpPr>
        <p:spPr>
          <a:xfrm>
            <a:off x="0" y="0"/>
            <a:ext cx="9144000" cy="6858000"/>
          </a:xfrm>
          <a:prstGeom prst="rect">
            <a:avLst/>
          </a:prstGeom>
          <a:gradFill flip="none" rotWithShape="1">
            <a:gsLst>
              <a:gs pos="0">
                <a:schemeClr val="accent2">
                  <a:lumMod val="75000"/>
                </a:schemeClr>
              </a:gs>
              <a:gs pos="76000">
                <a:schemeClr val="accent2">
                  <a:lumMod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Content Placeholder 2"/>
          <p:cNvSpPr>
            <a:spLocks noGrp="1"/>
          </p:cNvSpPr>
          <p:nvPr>
            <p:ph idx="1"/>
          </p:nvPr>
        </p:nvSpPr>
        <p:spPr>
          <a:xfrm>
            <a:off x="228600" y="1371600"/>
            <a:ext cx="7543800" cy="5029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itle 1"/>
          <p:cNvSpPr>
            <a:spLocks noGrp="1"/>
          </p:cNvSpPr>
          <p:nvPr>
            <p:ph type="title"/>
          </p:nvPr>
        </p:nvSpPr>
        <p:spPr>
          <a:xfrm>
            <a:off x="152400" y="114299"/>
            <a:ext cx="6553200" cy="704088"/>
          </a:xfrm>
          <a:prstGeom prst="roundRect">
            <a:avLst>
              <a:gd name="adj" fmla="val 10174"/>
            </a:avLst>
          </a:prstGeom>
          <a:solidFill>
            <a:schemeClr val="bg1"/>
          </a:solidFill>
          <a:ln w="19050">
            <a:noFill/>
          </a:ln>
          <a:effectLst/>
        </p:spPr>
        <p:style>
          <a:lnRef idx="3">
            <a:schemeClr val="lt1"/>
          </a:lnRef>
          <a:fillRef idx="1">
            <a:schemeClr val="accent3"/>
          </a:fillRef>
          <a:effectRef idx="1">
            <a:schemeClr val="accent3"/>
          </a:effectRef>
          <a:fontRef idx="none"/>
        </p:style>
        <p:txBody>
          <a:bodyPr>
            <a:normAutofit/>
          </a:bodyPr>
          <a:lstStyle>
            <a:lvl1pPr>
              <a:defRPr b="1">
                <a:solidFill>
                  <a:schemeClr val="tx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20089701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914400"/>
          </a:xfrm>
        </p:spPr>
        <p:txBody>
          <a:bodyPr>
            <a:normAutofit/>
          </a:bodyPr>
          <a:lstStyle>
            <a:lvl1pPr>
              <a:defRPr sz="4000" b="1">
                <a:latin typeface="Calibr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524000"/>
            <a:ext cx="8229600" cy="5050536"/>
          </a:xfrm>
        </p:spPr>
        <p:txBody>
          <a:bodyPr>
            <a:normAutofit/>
          </a:bodyPr>
          <a:lstStyle>
            <a:lvl1pPr>
              <a:spcBef>
                <a:spcPts val="0"/>
              </a:spcBef>
              <a:spcAft>
                <a:spcPts val="1200"/>
              </a:spcAft>
              <a:defRPr sz="3200">
                <a:latin typeface="Calibri" pitchFamily="34" charset="0"/>
              </a:defRPr>
            </a:lvl1pPr>
            <a:lvl2pPr marL="800100" indent="-228600">
              <a:spcBef>
                <a:spcPts val="0"/>
              </a:spcBef>
              <a:spcAft>
                <a:spcPts val="600"/>
              </a:spcAft>
              <a:buClr>
                <a:schemeClr val="tx2"/>
              </a:buClr>
              <a:defRPr sz="2800" b="0">
                <a:solidFill>
                  <a:schemeClr val="tx2"/>
                </a:solidFill>
                <a:effectLst/>
                <a:latin typeface="Calibri" pitchFamily="34" charset="0"/>
              </a:defRPr>
            </a:lvl2pPr>
            <a:lvl3pPr>
              <a:buClr>
                <a:schemeClr val="accent2"/>
              </a:buClr>
              <a:defRPr sz="2800">
                <a:solidFill>
                  <a:schemeClr val="accent2"/>
                </a:solidFill>
                <a:latin typeface="Calibri" pitchFamily="34" charset="0"/>
              </a:defRPr>
            </a:lvl3pPr>
            <a:lvl4pPr>
              <a:defRPr sz="2400">
                <a:latin typeface="Calibri" pitchFamily="34" charset="0"/>
              </a:defRPr>
            </a:lvl4pPr>
            <a:lvl5pPr>
              <a:defRPr sz="2400">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5"/>
          <p:cNvSpPr>
            <a:spLocks noGrp="1"/>
          </p:cNvSpPr>
          <p:nvPr>
            <p:ph type="sldNum" sz="quarter" idx="10"/>
          </p:nvPr>
        </p:nvSpPr>
        <p:spPr>
          <a:xfrm>
            <a:off x="8174038" y="1588"/>
            <a:ext cx="762000" cy="303212"/>
          </a:xfrm>
        </p:spPr>
        <p:txBody>
          <a:bodyPr/>
          <a:lstStyle>
            <a:lvl1pPr>
              <a:defRPr sz="1400"/>
            </a:lvl1pPr>
          </a:lstStyle>
          <a:p>
            <a:fld id="{A11B84FD-71E7-42A0-8DDE-27636691BB48}" type="slidenum">
              <a:rPr lang="en-US" altLang="en-US" smtClean="0"/>
              <a:pPr/>
              <a:t>‹#›</a:t>
            </a:fld>
            <a:endParaRPr lang="en-US" altLang="en-US" dirty="0"/>
          </a:p>
        </p:txBody>
      </p:sp>
    </p:spTree>
    <p:extLst>
      <p:ext uri="{BB962C8B-B14F-4D97-AF65-F5344CB8AC3E}">
        <p14:creationId xmlns:p14="http://schemas.microsoft.com/office/powerpoint/2010/main" val="260213649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4"/>
            <a:ext cx="7772400" cy="1362075"/>
          </a:xfrm>
        </p:spPr>
        <p:txBody>
          <a:bodyPr anchor="b">
            <a:noAutofit/>
          </a:bodyPr>
          <a:lstStyle>
            <a:lvl1pPr algn="l">
              <a:buNone/>
              <a:defRPr sz="4000" b="1" cap="none" baseline="0">
                <a:ln w="12700">
                  <a:solidFill>
                    <a:srgbClr val="646B86"/>
                  </a:solidFill>
                </a:ln>
                <a:solidFill>
                  <a:srgbClr val="646B86"/>
                </a:solidFill>
                <a:effectLst>
                  <a:outerShdw blurRad="38100" dist="38100" dir="5400000" algn="tl" rotWithShape="0">
                    <a:srgbClr val="000000">
                      <a:alpha val="25000"/>
                    </a:srgbClr>
                  </a:outerShdw>
                </a:effectLst>
                <a:latin typeface="Calibri" panose="020F050202020403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3367088"/>
            <a:ext cx="7772400" cy="1509712"/>
          </a:xfrm>
        </p:spPr>
        <p:txBody>
          <a:bodyPr/>
          <a:lstStyle>
            <a:lvl1pPr marL="45720" indent="0">
              <a:buNone/>
              <a:defRPr sz="2400" b="0">
                <a:solidFill>
                  <a:schemeClr val="tx2"/>
                </a:solidFill>
                <a:latin typeface="Calibri" panose="020F0502020204030204" pitchFamily="34" charset="0"/>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dirty="0" smtClean="0"/>
              <a:t>Click to edit Master text styles</a:t>
            </a:r>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fld id="{3410CBFC-1BCB-4253-94A3-B35F1D52B27C}" type="slidenum">
              <a:rPr lang="en-US" altLang="en-US"/>
              <a:pPr/>
              <a:t>‹#›</a:t>
            </a:fld>
            <a:endParaRPr lang="en-US" altLang="en-US"/>
          </a:p>
        </p:txBody>
      </p:sp>
    </p:spTree>
    <p:extLst>
      <p:ext uri="{BB962C8B-B14F-4D97-AF65-F5344CB8AC3E}">
        <p14:creationId xmlns:p14="http://schemas.microsoft.com/office/powerpoint/2010/main" val="380735066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249428"/>
            <a:ext cx="4038600" cy="4525963"/>
          </a:xfrm>
        </p:spPr>
        <p:txBody>
          <a:bodyPr/>
          <a:lstStyle>
            <a:lvl1pPr>
              <a:defRPr sz="2000"/>
            </a:lvl1pPr>
            <a:lvl2pPr>
              <a:defRPr sz="1900"/>
            </a:lvl2pPr>
            <a:lvl3pPr>
              <a:defRPr sz="18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2249428"/>
            <a:ext cx="4038600" cy="4525963"/>
          </a:xfrm>
        </p:spPr>
        <p:txBody>
          <a:bodyPr/>
          <a:lstStyle>
            <a:lvl1pPr>
              <a:defRPr sz="2000"/>
            </a:lvl1pPr>
            <a:lvl2pPr>
              <a:defRPr sz="19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fld id="{D6447D0F-F77A-4A96-9E0C-87E8789668BC}" type="slidenum">
              <a:rPr lang="en-US" altLang="en-US"/>
              <a:pPr/>
              <a:t>‹#›</a:t>
            </a:fld>
            <a:endParaRPr lang="en-US" altLang="en-US"/>
          </a:p>
        </p:txBody>
      </p:sp>
    </p:spTree>
    <p:extLst>
      <p:ext uri="{BB962C8B-B14F-4D97-AF65-F5344CB8AC3E}">
        <p14:creationId xmlns:p14="http://schemas.microsoft.com/office/powerpoint/2010/main" val="153171492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lstStyle>
            <a:lvl1pPr>
              <a:defRPr sz="4000" b="0" i="0" cap="none" baseline="0"/>
            </a:lvl1pPr>
          </a:lstStyle>
          <a:p>
            <a:r>
              <a:rPr lang="en-US" smtClean="0"/>
              <a:t>Click to edit Master title style</a:t>
            </a:r>
            <a:endParaRPr lang="en-US"/>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721227"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718306" y="2708519"/>
            <a:ext cx="4041775" cy="3886200"/>
          </a:xfrm>
        </p:spPr>
        <p:txBody>
          <a:bodyPr/>
          <a:lstStyle>
            <a:lvl1pPr>
              <a:defRPr sz="20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25"/>
          <p:cNvSpPr>
            <a:spLocks noGrp="1"/>
          </p:cNvSpPr>
          <p:nvPr>
            <p:ph type="dt" sz="half" idx="10"/>
          </p:nvPr>
        </p:nvSpPr>
        <p:spPr/>
        <p:txBody>
          <a:bodyPr rtlCol="0"/>
          <a:lstStyle>
            <a:lvl1pPr>
              <a:defRPr/>
            </a:lvl1pPr>
          </a:lstStyle>
          <a:p>
            <a:pPr>
              <a:defRPr/>
            </a:pPr>
            <a:endParaRPr lang="en-US"/>
          </a:p>
        </p:txBody>
      </p:sp>
      <p:sp>
        <p:nvSpPr>
          <p:cNvPr id="8" name="Slide Number Placeholder 26"/>
          <p:cNvSpPr>
            <a:spLocks noGrp="1"/>
          </p:cNvSpPr>
          <p:nvPr>
            <p:ph type="sldNum" sz="quarter" idx="11"/>
          </p:nvPr>
        </p:nvSpPr>
        <p:spPr/>
        <p:txBody>
          <a:bodyPr/>
          <a:lstStyle>
            <a:lvl1pPr>
              <a:defRPr/>
            </a:lvl1pPr>
          </a:lstStyle>
          <a:p>
            <a:fld id="{FB3B23A6-BE45-499C-91C7-E67F65D63EF5}" type="slidenum">
              <a:rPr lang="en-US" altLang="en-US"/>
              <a:pPr/>
              <a:t>‹#›</a:t>
            </a:fld>
            <a:endParaRPr lang="en-US" altLang="en-US"/>
          </a:p>
        </p:txBody>
      </p:sp>
      <p:sp>
        <p:nvSpPr>
          <p:cNvPr id="9" name="Footer Placeholder 27"/>
          <p:cNvSpPr>
            <a:spLocks noGrp="1"/>
          </p:cNvSpPr>
          <p:nvPr>
            <p:ph type="ftr" sz="quarter" idx="12"/>
          </p:nvPr>
        </p:nvSpPr>
        <p:spPr/>
        <p:txBody>
          <a:bodyPr rtlCol="0"/>
          <a:lstStyle>
            <a:lvl1pPr>
              <a:defRPr/>
            </a:lvl1pPr>
          </a:lstStyle>
          <a:p>
            <a:pPr>
              <a:defRPr/>
            </a:pPr>
            <a:endParaRPr lang="en-US"/>
          </a:p>
        </p:txBody>
      </p:sp>
    </p:spTree>
    <p:extLst>
      <p:ext uri="{BB962C8B-B14F-4D97-AF65-F5344CB8AC3E}">
        <p14:creationId xmlns:p14="http://schemas.microsoft.com/office/powerpoint/2010/main" val="2885498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lstStyle>
            <a:lvl1pPr>
              <a:defRPr sz="4000">
                <a:solidFill>
                  <a:schemeClr val="tx2"/>
                </a:solidFill>
              </a:defRPr>
            </a:lvl1pPr>
          </a:lstStyle>
          <a:p>
            <a:r>
              <a:rPr lang="en-US" smtClean="0"/>
              <a:t>Click to edit Master title style</a:t>
            </a:r>
            <a:endParaRPr lang="en-US"/>
          </a:p>
        </p:txBody>
      </p:sp>
      <p:sp>
        <p:nvSpPr>
          <p:cNvPr id="3" name="Date Placeholder 2"/>
          <p:cNvSpPr>
            <a:spLocks noGrp="1"/>
          </p:cNvSpPr>
          <p:nvPr>
            <p:ph type="dt" sz="half" idx="10"/>
          </p:nvPr>
        </p:nvSpPr>
        <p:spPr>
          <a:xfrm>
            <a:off x="6583365" y="612775"/>
            <a:ext cx="957262" cy="457200"/>
          </a:xfrm>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1003779D-3102-49F4-A3B3-92680F42F3CB}" type="slidenum">
              <a:rPr lang="en-US" altLang="en-US"/>
              <a:pPr/>
              <a:t>‹#›</a:t>
            </a:fld>
            <a:endParaRPr lang="en-US" altLang="en-US"/>
          </a:p>
        </p:txBody>
      </p:sp>
    </p:spTree>
    <p:extLst>
      <p:ext uri="{BB962C8B-B14F-4D97-AF65-F5344CB8AC3E}">
        <p14:creationId xmlns:p14="http://schemas.microsoft.com/office/powerpoint/2010/main" val="473413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fld id="{02EEE70F-2978-4E21-B48E-4CE39C653277}" type="slidenum">
              <a:rPr lang="en-US" altLang="en-US"/>
              <a:pPr/>
              <a:t>‹#›</a:t>
            </a:fld>
            <a:endParaRPr lang="en-US" altLang="en-US"/>
          </a:p>
        </p:txBody>
      </p:sp>
    </p:spTree>
    <p:extLst>
      <p:ext uri="{BB962C8B-B14F-4D97-AF65-F5344CB8AC3E}">
        <p14:creationId xmlns:p14="http://schemas.microsoft.com/office/powerpoint/2010/main" val="3334844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lang="en-US" smtClean="0"/>
              <a:t>Click to edit Master title style</a:t>
            </a:r>
            <a:endParaRPr lang="en-US"/>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fld id="{761D78DA-5A51-4A1E-935A-9092A63A6255}" type="slidenum">
              <a:rPr lang="en-US" altLang="en-US"/>
              <a:pPr/>
              <a:t>‹#›</a:t>
            </a:fld>
            <a:endParaRPr lang="en-US" altLang="en-US"/>
          </a:p>
        </p:txBody>
      </p:sp>
    </p:spTree>
    <p:extLst>
      <p:ext uri="{BB962C8B-B14F-4D97-AF65-F5344CB8AC3E}">
        <p14:creationId xmlns:p14="http://schemas.microsoft.com/office/powerpoint/2010/main" val="967504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6" y="1109162"/>
            <a:ext cx="586803" cy="4681637"/>
          </a:xfrm>
        </p:spPr>
        <p:txBody>
          <a:bodyPr vert="vert270" lIns="45720" tIns="0" rIns="45720" anchor="t"/>
          <a:lstStyle>
            <a:lvl1pPr algn="ctr">
              <a:buNone/>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normAutofit/>
          </a:bodyPr>
          <a:lstStyle>
            <a:lvl1pPr marL="0"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088443" y="3274312"/>
            <a:ext cx="2590800" cy="2516489"/>
          </a:xfrm>
        </p:spPr>
        <p:txBody>
          <a:bodyPr lIns="0" tIns="0" rIns="45720"/>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fld id="{1C038B36-52BE-4A98-A2F1-C4AD305E2CEF}" type="slidenum">
              <a:rPr lang="en-US" altLang="en-US"/>
              <a:pPr/>
              <a:t>‹#›</a:t>
            </a:fld>
            <a:endParaRPr lang="en-US" altLang="en-US"/>
          </a:p>
        </p:txBody>
      </p:sp>
    </p:spTree>
    <p:extLst>
      <p:ext uri="{BB962C8B-B14F-4D97-AF65-F5344CB8AC3E}">
        <p14:creationId xmlns:p14="http://schemas.microsoft.com/office/powerpoint/2010/main" val="3869943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7"/>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29" name="Rectangle 28"/>
          <p:cNvSpPr/>
          <p:nvPr/>
        </p:nvSpPr>
        <p:spPr>
          <a:xfrm>
            <a:off x="0" y="0"/>
            <a:ext cx="9144000" cy="3111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30" name="Rectangle 29"/>
          <p:cNvSpPr/>
          <p:nvPr/>
        </p:nvSpPr>
        <p:spPr>
          <a:xfrm>
            <a:off x="0" y="307979"/>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31" name="Rectangle 30"/>
          <p:cNvSpPr/>
          <p:nvPr/>
        </p:nvSpPr>
        <p:spPr>
          <a:xfrm flipV="1">
            <a:off x="5410200" y="360367"/>
            <a:ext cx="3733800" cy="904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32" name="Rectangle 31"/>
          <p:cNvSpPr/>
          <p:nvPr/>
        </p:nvSpPr>
        <p:spPr>
          <a:xfrm flipV="1">
            <a:off x="5410200" y="439742"/>
            <a:ext cx="3733800" cy="1809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useBgFill="1">
        <p:nvSpPr>
          <p:cNvPr id="33" name="Rounded Rectangle 32"/>
          <p:cNvSpPr/>
          <p:nvPr/>
        </p:nvSpPr>
        <p:spPr bwMode="white">
          <a:xfrm>
            <a:off x="5407027" y="496889"/>
            <a:ext cx="3063875"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38" name="Rectangle 37"/>
          <p:cNvSpPr/>
          <p:nvPr/>
        </p:nvSpPr>
        <p:spPr bwMode="invGray">
          <a:xfrm>
            <a:off x="8975725" y="-1588"/>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39" name="Rectangle 38"/>
          <p:cNvSpPr/>
          <p:nvPr/>
        </p:nvSpPr>
        <p:spPr bwMode="invGray">
          <a:xfrm>
            <a:off x="8915402"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40" name="Rectangle 39"/>
          <p:cNvSpPr/>
          <p:nvPr/>
        </p:nvSpPr>
        <p:spPr bwMode="invGray">
          <a:xfrm>
            <a:off x="8874125" y="0"/>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039"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40"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4" name="Date Placeholder 13"/>
          <p:cNvSpPr>
            <a:spLocks noGrp="1"/>
          </p:cNvSpPr>
          <p:nvPr>
            <p:ph type="dt" sz="half" idx="2"/>
          </p:nvPr>
        </p:nvSpPr>
        <p:spPr>
          <a:xfrm>
            <a:off x="6586539" y="612775"/>
            <a:ext cx="957262" cy="457200"/>
          </a:xfrm>
          <a:prstGeom prst="rect">
            <a:avLst/>
          </a:prstGeom>
        </p:spPr>
        <p:txBody>
          <a:bodyPr vert="horz"/>
          <a:lstStyle>
            <a:lvl1pPr algn="l" eaLnBrk="1" latinLnBrk="0" hangingPunct="1">
              <a:defRPr kumimoji="0" sz="800">
                <a:solidFill>
                  <a:schemeClr val="accent2"/>
                </a:solidFill>
                <a:latin typeface="Arial" charset="0"/>
              </a:defRPr>
            </a:lvl1pPr>
          </a:lstStyle>
          <a:p>
            <a:pPr>
              <a:defRPr/>
            </a:pPr>
            <a:endParaRPr lang="en-US"/>
          </a:p>
        </p:txBody>
      </p:sp>
      <p:sp>
        <p:nvSpPr>
          <p:cNvPr id="3" name="Footer Placeholder 2"/>
          <p:cNvSpPr>
            <a:spLocks noGrp="1"/>
          </p:cNvSpPr>
          <p:nvPr>
            <p:ph type="ftr" sz="quarter" idx="3"/>
          </p:nvPr>
        </p:nvSpPr>
        <p:spPr>
          <a:xfrm>
            <a:off x="5257802" y="612775"/>
            <a:ext cx="1325563" cy="457200"/>
          </a:xfrm>
          <a:prstGeom prst="rect">
            <a:avLst/>
          </a:prstGeom>
        </p:spPr>
        <p:txBody>
          <a:bodyPr vert="horz"/>
          <a:lstStyle>
            <a:lvl1pPr algn="r" eaLnBrk="1" latinLnBrk="0" hangingPunct="1">
              <a:defRPr kumimoji="0" sz="800">
                <a:solidFill>
                  <a:schemeClr val="accent2"/>
                </a:solidFill>
                <a:latin typeface="Arial" charset="0"/>
              </a:defRPr>
            </a:lvl1pPr>
          </a:lstStyle>
          <a:p>
            <a:pPr>
              <a:defRPr/>
            </a:pPr>
            <a:endParaRPr lang="en-US"/>
          </a:p>
        </p:txBody>
      </p:sp>
      <p:sp>
        <p:nvSpPr>
          <p:cNvPr id="23" name="Slide Number Placeholder 22"/>
          <p:cNvSpPr>
            <a:spLocks noGrp="1"/>
          </p:cNvSpPr>
          <p:nvPr>
            <p:ph type="sldNum" sz="quarter" idx="4"/>
          </p:nvPr>
        </p:nvSpPr>
        <p:spPr>
          <a:xfrm>
            <a:off x="8174038" y="1588"/>
            <a:ext cx="762000" cy="366712"/>
          </a:xfrm>
          <a:prstGeom prst="rect">
            <a:avLst/>
          </a:prstGeom>
        </p:spPr>
        <p:txBody>
          <a:bodyPr vert="horz" wrap="square" lIns="91440" tIns="45720" rIns="91440" bIns="45720" numCol="1" anchor="b" anchorCtr="0" compatLnSpc="1">
            <a:prstTxWarp prst="textNoShape">
              <a:avLst/>
            </a:prstTxWarp>
          </a:bodyPr>
          <a:lstStyle>
            <a:lvl1pPr algn="r">
              <a:defRPr>
                <a:solidFill>
                  <a:srgbClr val="FFFFFF"/>
                </a:solidFill>
                <a:latin typeface="Calibri" panose="020F0502020204030204" pitchFamily="34" charset="0"/>
              </a:defRPr>
            </a:lvl1pPr>
          </a:lstStyle>
          <a:p>
            <a:fld id="{6734A415-06F2-493F-9C85-C9176113AEB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080" r:id="rId1"/>
    <p:sldLayoutId id="2147484081" r:id="rId2"/>
    <p:sldLayoutId id="2147484079" r:id="rId3"/>
    <p:sldLayoutId id="2147484078" r:id="rId4"/>
    <p:sldLayoutId id="2147484082" r:id="rId5"/>
    <p:sldLayoutId id="2147484083" r:id="rId6"/>
    <p:sldLayoutId id="2147484077" r:id="rId7"/>
    <p:sldLayoutId id="2147484076" r:id="rId8"/>
    <p:sldLayoutId id="2147484075" r:id="rId9"/>
    <p:sldLayoutId id="2147484074" r:id="rId10"/>
    <p:sldLayoutId id="2147484073" r:id="rId11"/>
    <p:sldLayoutId id="2147484084" r:id="rId12"/>
    <p:sldLayoutId id="2147484085" r:id="rId13"/>
  </p:sldLayoutIdLst>
  <p:hf hdr="0" ftr="0" dt="0"/>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8CADAE"/>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8CADAE"/>
        </a:buClr>
        <a:buFont typeface="Georgia" panose="02040502050405020303" pitchFamily="18" charset="0"/>
        <a:buChar char="▫"/>
        <a:defRPr sz="2000" kern="1200">
          <a:solidFill>
            <a:srgbClr val="8CADAE"/>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hyperlink" Target="https://about.kaiserpermanente.org/content/dam/internet/kp/comms/import/uploads/2019/06/KP-Social-Needs-Survey-Key-Findings.pdf"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www.rwjf.org/en/library/research/2011/12/health-care-s-blind-side.html"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2.deloitte.com/content/dam/Deloitte/us/Documents/life-scienceshealth-care/us-lshc-addressing-social-determinants-of-health.pdf"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video" Target="https://www.youtube.com/embed/J2dOKcBgGi4" TargetMode="External"/><Relationship Id="rId5" Type="http://schemas.openxmlformats.org/officeDocument/2006/relationships/hyperlink" Target="https://youtu.be/J2dOKcBgGi4" TargetMode="Externa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www.fimcoalition.org/our-model"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hyperlink" Target="https://www.dhs.pa.gov/about/Ending-Hunger/Documents/Setting%20the%20Table.pdf"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essentialhospitals.org/wp-content/uploads/2016/06/Food-Insecurity-Health-Equity-Essential-Hospitals.pdf"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openxmlformats.org/officeDocument/2006/relationships/hyperlink" Target="https://www.centerforhungerfreecommunities.org/media/news/phila-inquirer-childhood-hunger-north-philadelphia-nearly-triples"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hyperlink" Target="https://www.hungerfreeamerica.org/sites/default/files/atoms/files/Philadelphia%20Hunger%20Report%202018_0.pdf"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s://www.unitedforalice.org/pennsylvania"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0.gif"/></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video" Target="https://www.youtube.com/embed/q0VQjtE8vRg" TargetMode="External"/><Relationship Id="rId5" Type="http://schemas.openxmlformats.org/officeDocument/2006/relationships/hyperlink" Target="https://youtu.be/q0VQjtE8vRg" TargetMode="External"/><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hyperlink" Target="https://childrenshealthwatch.org/public-policy/hunger-vital-sign/"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hyperlink" Target="https://nopren.org/wp-content/uploads/2017/10/Clinical-Linkages-Adults-FI-Screening-Algorithm-10.9.17.pdf" TargetMode="External"/><Relationship Id="rId5" Type="http://schemas.openxmlformats.org/officeDocument/2006/relationships/hyperlink" Target="https://frac.org/wp-content/uploads/frac-aap-toolkit-chart-fed-program-referral.pdf" TargetMode="External"/><Relationship Id="rId4" Type="http://schemas.openxmlformats.org/officeDocument/2006/relationships/image" Target="../media/image39.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en.healthnexus.ca/topics-tools/health-equity-topics/social-determinants-health" TargetMode="Externa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hyperlink" Target="https://www.cbpp.org/sites/default/files/atoms/files/policybasics-foodstamps.pdf"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www.hungercoalition.org/sites/default/files/uploads/Walk2018/PhiladelphiaCounty.pdf"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jp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jpg"/><Relationship Id="rId4" Type="http://schemas.openxmlformats.org/officeDocument/2006/relationships/image" Target="../media/image43.jpg"/></Relationships>
</file>

<file path=ppt/slides/_rels/slide6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hyperlink" Target="mailto:Benephilly@bdtrust.org" TargetMode="External"/><Relationship Id="rId4" Type="http://schemas.openxmlformats.org/officeDocument/2006/relationships/hyperlink" Target="https://bdtrust.org/location/benephilly/" TargetMode="External"/></Relationships>
</file>

<file path=ppt/slides/_rels/slide66.xml.rels><?xml version="1.0" encoding="UTF-8" standalone="yes"?>
<Relationships xmlns="http://schemas.openxmlformats.org/package/2006/relationships"><Relationship Id="rId8" Type="http://schemas.openxmlformats.org/officeDocument/2006/relationships/hyperlink" Target="http://thefoodtrust.org/uploads/media_items/heart-smarts-brochure-2016.original.pdf" TargetMode="External"/><Relationship Id="rId3" Type="http://schemas.openxmlformats.org/officeDocument/2006/relationships/image" Target="../media/image43.jpg"/><Relationship Id="rId7" Type="http://schemas.openxmlformats.org/officeDocument/2006/relationships/hyperlink" Target="http://thefoodtrust.org/what-we-do/supermarkets"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hyperlink" Target="http://thefoodtrust.org/farmers-markets" TargetMode="External"/><Relationship Id="rId5" Type="http://schemas.openxmlformats.org/officeDocument/2006/relationships/hyperlink" Target="http://thefoodtrust.org/what-we-do/foodbucks" TargetMode="External"/><Relationship Id="rId4" Type="http://schemas.openxmlformats.org/officeDocument/2006/relationships/hyperlink" Target="http://www.thefoodtrust.org/" TargetMode="External"/><Relationship Id="rId9" Type="http://schemas.openxmlformats.org/officeDocument/2006/relationships/hyperlink" Target="mailto:jkoprak@thefoodtrust.org"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mailto:helen.nadel@greenerpartners.org"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hyperlink" Target="http://www.greenerpartners.org/" TargetMode="External"/><Relationship Id="rId4" Type="http://schemas.openxmlformats.org/officeDocument/2006/relationships/image" Target="../media/image48.png"/></Relationships>
</file>

<file path=ppt/slides/_rels/slide69.xml.rels><?xml version="1.0" encoding="UTF-8" standalone="yes"?>
<Relationships xmlns="http://schemas.openxmlformats.org/package/2006/relationships"><Relationship Id="rId3" Type="http://schemas.openxmlformats.org/officeDocument/2006/relationships/hyperlink" Target="http://www.philabundance.org/"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hyperlink" Target="mailto:eglick@philabundance.org" TargetMode="Externa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s://www.milbank.org/quarterly/articles/meanings-and-misunderstandings-a-social-determinants-of-health-lexicon-for-health-care-systems/" TargetMode="External"/><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hyperlink" Target="mailto:dgriffith@sharefoodprogram.org" TargetMode="External"/><Relationship Id="rId4" Type="http://schemas.openxmlformats.org/officeDocument/2006/relationships/hyperlink" Target="https://sharefoodprogram.org/"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foodismedicinema.org/fim-research-1"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s://bdtrust.org/" TargetMode="External"/><Relationship Id="rId7" Type="http://schemas.openxmlformats.org/officeDocument/2006/relationships/hyperlink" Target="https://nscphila.org/" TargetMode="External"/><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hyperlink" Target="https://lcdphila.org/" TargetMode="External"/><Relationship Id="rId5" Type="http://schemas.openxmlformats.org/officeDocument/2006/relationships/hyperlink" Target="http://www.hungercoalition.org/" TargetMode="External"/><Relationship Id="rId4" Type="http://schemas.openxmlformats.org/officeDocument/2006/relationships/hyperlink" Target="https://clsphila.org/"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www.countyhealthrankings.org"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www.cdc.gov/chinav/docs/chi_nav_infographic.pdf" TargetMode="External"/><Relationship Id="rId4" Type="http://schemas.openxmlformats.org/officeDocument/2006/relationships/image" Target="../media/image4.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rwjf.org/en/library/infographics/life-expectancy-maps.html"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892179"/>
            <a:ext cx="8458200" cy="2689225"/>
          </a:xfrm>
        </p:spPr>
        <p:txBody>
          <a:bodyPr>
            <a:normAutofit/>
          </a:bodyPr>
          <a:lstStyle/>
          <a:p>
            <a:r>
              <a:rPr lang="en-US" dirty="0" smtClean="0"/>
              <a:t/>
            </a:r>
            <a:br>
              <a:rPr lang="en-US" dirty="0" smtClean="0"/>
            </a:br>
            <a:r>
              <a:rPr lang="en-US" dirty="0" smtClean="0"/>
              <a:t/>
            </a:r>
            <a:br>
              <a:rPr lang="en-US" dirty="0" smtClean="0"/>
            </a:br>
            <a:r>
              <a:rPr lang="en-US" dirty="0" smtClean="0"/>
              <a:t>COACH </a:t>
            </a:r>
            <a:r>
              <a:rPr lang="en-US" sz="4900" dirty="0" smtClean="0"/>
              <a:t>Food Insecurity Training</a:t>
            </a:r>
            <a:endParaRPr lang="en-US" dirty="0"/>
          </a:p>
        </p:txBody>
      </p:sp>
      <p:sp>
        <p:nvSpPr>
          <p:cNvPr id="17410" name="Subtitle 2"/>
          <p:cNvSpPr>
            <a:spLocks noGrp="1"/>
          </p:cNvSpPr>
          <p:nvPr>
            <p:ph type="subTitle" idx="1"/>
          </p:nvPr>
        </p:nvSpPr>
        <p:spPr>
          <a:xfrm>
            <a:off x="228600" y="3899938"/>
            <a:ext cx="5181600" cy="1586462"/>
          </a:xfrm>
        </p:spPr>
        <p:txBody>
          <a:bodyPr>
            <a:normAutofit/>
          </a:bodyPr>
          <a:lstStyle/>
          <a:p>
            <a:pPr marL="63500" eaLnBrk="1" hangingPunct="1"/>
            <a:r>
              <a:rPr lang="en-US" altLang="en-US" sz="2400" dirty="0" smtClean="0"/>
              <a:t>Last updated May 2020</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0" name="Picture 26" descr="Image result for rowhome"/>
          <p:cNvPicPr>
            <a:picLocks noChangeAspect="1" noChangeArrowheads="1"/>
          </p:cNvPicPr>
          <p:nvPr/>
        </p:nvPicPr>
        <p:blipFill rotWithShape="1">
          <a:blip r:embed="rId3">
            <a:extLst>
              <a:ext uri="{28A0092B-C50C-407E-A947-70E740481C1C}">
                <a14:useLocalDpi xmlns:a14="http://schemas.microsoft.com/office/drawing/2010/main" val="0"/>
              </a:ext>
            </a:extLst>
          </a:blip>
          <a:srcRect l="2569" r="4958" b="5463"/>
          <a:stretch/>
        </p:blipFill>
        <p:spPr bwMode="auto">
          <a:xfrm>
            <a:off x="6096000" y="3687250"/>
            <a:ext cx="1934842" cy="263735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44" name="Picture 20" descr="Image result for gradua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981200"/>
            <a:ext cx="2571750" cy="178117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42" name="Picture 18" descr="Image result for old office workplace"/>
          <p:cNvPicPr>
            <a:picLocks noChangeAspect="1" noChangeArrowheads="1"/>
          </p:cNvPicPr>
          <p:nvPr/>
        </p:nvPicPr>
        <p:blipFill rotWithShape="1">
          <a:blip r:embed="rId5">
            <a:extLst>
              <a:ext uri="{28A0092B-C50C-407E-A947-70E740481C1C}">
                <a14:useLocalDpi xmlns:a14="http://schemas.microsoft.com/office/drawing/2010/main" val="0"/>
              </a:ext>
            </a:extLst>
          </a:blip>
          <a:srcRect l="4569" t="741" r="17757" b="5716"/>
          <a:stretch/>
        </p:blipFill>
        <p:spPr bwMode="auto">
          <a:xfrm>
            <a:off x="609600" y="4114800"/>
            <a:ext cx="2590801" cy="175260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6" name="Picture 12" descr="Image result for large family mixed race"/>
          <p:cNvPicPr>
            <a:picLocks noChangeAspect="1" noChangeArrowheads="1"/>
          </p:cNvPicPr>
          <p:nvPr/>
        </p:nvPicPr>
        <p:blipFill rotWithShape="1">
          <a:blip r:embed="rId6">
            <a:extLst>
              <a:ext uri="{28A0092B-C50C-407E-A947-70E740481C1C}">
                <a14:useLocalDpi xmlns:a14="http://schemas.microsoft.com/office/drawing/2010/main" val="0"/>
              </a:ext>
            </a:extLst>
          </a:blip>
          <a:srcRect l="5277" r="6618"/>
          <a:stretch/>
        </p:blipFill>
        <p:spPr bwMode="auto">
          <a:xfrm>
            <a:off x="3352800" y="1516916"/>
            <a:ext cx="2514600" cy="179809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4" name="Picture 10" descr="Image result for elementary school"/>
          <p:cNvPicPr>
            <a:picLocks noChangeAspect="1" noChangeArrowheads="1"/>
          </p:cNvPicPr>
          <p:nvPr/>
        </p:nvPicPr>
        <p:blipFill rotWithShape="1">
          <a:blip r:embed="rId7">
            <a:extLst>
              <a:ext uri="{28A0092B-C50C-407E-A947-70E740481C1C}">
                <a14:useLocalDpi xmlns:a14="http://schemas.microsoft.com/office/drawing/2010/main" val="0"/>
              </a:ext>
            </a:extLst>
          </a:blip>
          <a:srcRect l="4637" t="7516" r="7064" b="14321"/>
          <a:stretch/>
        </p:blipFill>
        <p:spPr bwMode="auto">
          <a:xfrm>
            <a:off x="3352800" y="4833200"/>
            <a:ext cx="2590800" cy="172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2" name="Picture 8" descr="Image result for lower middle class neighborhood"/>
          <p:cNvPicPr>
            <a:picLocks noChangeAspect="1" noChangeArrowheads="1"/>
          </p:cNvPicPr>
          <p:nvPr/>
        </p:nvPicPr>
        <p:blipFill rotWithShape="1">
          <a:blip r:embed="rId8">
            <a:extLst>
              <a:ext uri="{28A0092B-C50C-407E-A947-70E740481C1C}">
                <a14:useLocalDpi xmlns:a14="http://schemas.microsoft.com/office/drawing/2010/main" val="0"/>
              </a:ext>
            </a:extLst>
          </a:blip>
          <a:srcRect l="5073" t="4208" r="8677" b="5766"/>
          <a:stretch/>
        </p:blipFill>
        <p:spPr bwMode="auto">
          <a:xfrm>
            <a:off x="6019800" y="1826367"/>
            <a:ext cx="2590800" cy="179809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Our Patients in Context</a:t>
            </a:r>
            <a:endParaRPr lang="en-US" dirty="0"/>
          </a:p>
        </p:txBody>
      </p:sp>
      <p:sp>
        <p:nvSpPr>
          <p:cNvPr id="4" name="Slide Number Placeholder 3"/>
          <p:cNvSpPr>
            <a:spLocks noGrp="1"/>
          </p:cNvSpPr>
          <p:nvPr>
            <p:ph type="sldNum" sz="quarter" idx="10"/>
          </p:nvPr>
        </p:nvSpPr>
        <p:spPr/>
        <p:txBody>
          <a:bodyPr/>
          <a:lstStyle/>
          <a:p>
            <a:fld id="{A11B84FD-71E7-42A0-8DDE-27636691BB48}" type="slidenum">
              <a:rPr lang="en-US" altLang="en-US" smtClean="0"/>
              <a:pPr/>
              <a:t>10</a:t>
            </a:fld>
            <a:endParaRPr lang="en-US" altLang="en-US" dirty="0"/>
          </a:p>
        </p:txBody>
      </p:sp>
      <p:pic>
        <p:nvPicPr>
          <p:cNvPr id="1030" name="Picture 6" descr="hospital doctor with patien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38463" y="2843408"/>
            <a:ext cx="3400425" cy="226695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4837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4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3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Social Needs: Patient Perspectives</a:t>
            </a:r>
            <a:endParaRPr lang="en-US" dirty="0"/>
          </a:p>
        </p:txBody>
      </p:sp>
      <p:sp>
        <p:nvSpPr>
          <p:cNvPr id="3" name="Content Placeholder 2"/>
          <p:cNvSpPr>
            <a:spLocks noGrp="1"/>
          </p:cNvSpPr>
          <p:nvPr>
            <p:ph idx="1"/>
          </p:nvPr>
        </p:nvSpPr>
        <p:spPr/>
        <p:txBody>
          <a:bodyPr/>
          <a:lstStyle/>
          <a:p>
            <a:pPr marL="109537" indent="0">
              <a:buNone/>
            </a:pPr>
            <a:r>
              <a:rPr lang="en-US" dirty="0" smtClean="0"/>
              <a:t>A 2019 survey</a:t>
            </a:r>
            <a:r>
              <a:rPr lang="en-US" baseline="30000" dirty="0" smtClean="0"/>
              <a:t>1</a:t>
            </a:r>
            <a:r>
              <a:rPr lang="en-US" dirty="0" smtClean="0"/>
              <a:t> of over 1,000 U.S. adults found:</a:t>
            </a:r>
          </a:p>
          <a:p>
            <a:r>
              <a:rPr lang="en-US" sz="2800" dirty="0"/>
              <a:t>O</a:t>
            </a:r>
            <a:r>
              <a:rPr lang="en-US" sz="2800" dirty="0" smtClean="0"/>
              <a:t>ne-third experience stress related to meeting basic needs, such as housing, food, and transportation. </a:t>
            </a:r>
          </a:p>
          <a:p>
            <a:r>
              <a:rPr lang="en-US" sz="2800" dirty="0"/>
              <a:t>A</a:t>
            </a:r>
            <a:r>
              <a:rPr lang="en-US" sz="2800" dirty="0" smtClean="0"/>
              <a:t>mong families at the highest income levels ($125k+), 40% reported at least one unmet social need in the past year.</a:t>
            </a:r>
          </a:p>
          <a:p>
            <a:r>
              <a:rPr lang="en-US" sz="2800" dirty="0" smtClean="0"/>
              <a:t>97% of respondents said that medical providers should ask about social needs during visits. </a:t>
            </a:r>
            <a:r>
              <a:rPr lang="en-US" dirty="0" smtClean="0"/>
              <a:t> </a:t>
            </a:r>
          </a:p>
          <a:p>
            <a:pPr marL="109537" indent="0">
              <a:buNone/>
            </a:pPr>
            <a:endParaRPr lang="en-US" dirty="0"/>
          </a:p>
        </p:txBody>
      </p:sp>
      <p:sp>
        <p:nvSpPr>
          <p:cNvPr id="4" name="Slide Number Placeholder 3"/>
          <p:cNvSpPr>
            <a:spLocks noGrp="1"/>
          </p:cNvSpPr>
          <p:nvPr>
            <p:ph type="sldNum" sz="quarter" idx="10"/>
          </p:nvPr>
        </p:nvSpPr>
        <p:spPr/>
        <p:txBody>
          <a:bodyPr/>
          <a:lstStyle/>
          <a:p>
            <a:fld id="{A11B84FD-71E7-42A0-8DDE-27636691BB48}" type="slidenum">
              <a:rPr lang="en-US" altLang="en-US" smtClean="0"/>
              <a:pPr/>
              <a:t>11</a:t>
            </a:fld>
            <a:endParaRPr lang="en-US" altLang="en-US" dirty="0"/>
          </a:p>
        </p:txBody>
      </p:sp>
      <p:sp>
        <p:nvSpPr>
          <p:cNvPr id="5" name="Rectangle 4"/>
          <p:cNvSpPr/>
          <p:nvPr/>
        </p:nvSpPr>
        <p:spPr>
          <a:xfrm>
            <a:off x="486833" y="5974372"/>
            <a:ext cx="8229600" cy="369332"/>
          </a:xfrm>
          <a:prstGeom prst="rect">
            <a:avLst/>
          </a:prstGeom>
        </p:spPr>
        <p:txBody>
          <a:bodyPr wrap="square">
            <a:spAutoFit/>
          </a:bodyPr>
          <a:lstStyle/>
          <a:p>
            <a:r>
              <a:rPr lang="en-US" sz="900" baseline="30000" dirty="0" smtClean="0">
                <a:latin typeface="Calibri" panose="020F0502020204030204" pitchFamily="34" charset="0"/>
                <a:cs typeface="Calibri" panose="020F0502020204030204" pitchFamily="34" charset="0"/>
              </a:rPr>
              <a:t>1 </a:t>
            </a:r>
            <a:r>
              <a:rPr lang="en-US" sz="900" dirty="0" smtClean="0">
                <a:latin typeface="Calibri" panose="020F0502020204030204" pitchFamily="34" charset="0"/>
                <a:cs typeface="Calibri" panose="020F0502020204030204" pitchFamily="34" charset="0"/>
              </a:rPr>
              <a:t>Kaiser Permanente. Social Needs in America. Accessed at: </a:t>
            </a:r>
            <a:r>
              <a:rPr lang="en-US" sz="900" dirty="0">
                <a:latin typeface="Calibri" panose="020F0502020204030204" pitchFamily="34" charset="0"/>
                <a:cs typeface="Calibri" panose="020F0502020204030204" pitchFamily="34" charset="0"/>
                <a:hlinkClick r:id="rId3"/>
              </a:rPr>
              <a:t>https://</a:t>
            </a:r>
            <a:r>
              <a:rPr lang="en-US" sz="900" dirty="0" smtClean="0">
                <a:latin typeface="Calibri" panose="020F0502020204030204" pitchFamily="34" charset="0"/>
                <a:cs typeface="Calibri" panose="020F0502020204030204" pitchFamily="34" charset="0"/>
                <a:hlinkClick r:id="rId3"/>
              </a:rPr>
              <a:t>about.kaiserpermanente.org/content/dam/internet/kp/comms/import/uploads/2019/06/KP-Social-Needs-Survey-Key-Findings.pdf</a:t>
            </a:r>
            <a:endParaRPr lang="en-US" sz="900"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976837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Signs of Unmet Social Needs</a:t>
            </a:r>
            <a:endParaRPr lang="en-US" dirty="0"/>
          </a:p>
        </p:txBody>
      </p:sp>
      <p:sp>
        <p:nvSpPr>
          <p:cNvPr id="4" name="Slide Number Placeholder 3"/>
          <p:cNvSpPr>
            <a:spLocks noGrp="1"/>
          </p:cNvSpPr>
          <p:nvPr>
            <p:ph type="sldNum" sz="quarter" idx="10"/>
          </p:nvPr>
        </p:nvSpPr>
        <p:spPr/>
        <p:txBody>
          <a:bodyPr/>
          <a:lstStyle/>
          <a:p>
            <a:fld id="{A11B84FD-71E7-42A0-8DDE-27636691BB48}" type="slidenum">
              <a:rPr lang="en-US" altLang="en-US" smtClean="0"/>
              <a:pPr/>
              <a:t>12</a:t>
            </a:fld>
            <a:endParaRPr lang="en-US" altLang="en-US" dirty="0"/>
          </a:p>
        </p:txBody>
      </p:sp>
      <p:sp>
        <p:nvSpPr>
          <p:cNvPr id="7" name="TextBox 6"/>
          <p:cNvSpPr txBox="1"/>
          <p:nvPr/>
        </p:nvSpPr>
        <p:spPr>
          <a:xfrm>
            <a:off x="609600" y="1600200"/>
            <a:ext cx="8077200" cy="4862870"/>
          </a:xfrm>
          <a:prstGeom prst="rect">
            <a:avLst/>
          </a:prstGeom>
          <a:noFill/>
        </p:spPr>
        <p:txBody>
          <a:bodyPr wrap="square" rtlCol="0">
            <a:spAutoFit/>
          </a:bodyPr>
          <a:lstStyle/>
          <a:p>
            <a:pPr>
              <a:spcAft>
                <a:spcPts val="1200"/>
              </a:spcAft>
              <a:buClr>
                <a:schemeClr val="accent3"/>
              </a:buClr>
            </a:pPr>
            <a:r>
              <a:rPr lang="en-US" sz="3600" dirty="0" smtClean="0">
                <a:latin typeface="Calibri" panose="020F0502020204030204" pitchFamily="34" charset="0"/>
              </a:rPr>
              <a:t>Some red flags…do they sound familiar?</a:t>
            </a:r>
          </a:p>
          <a:p>
            <a:pPr marL="292100" indent="-292100">
              <a:spcAft>
                <a:spcPts val="1200"/>
              </a:spcAft>
              <a:buClr>
                <a:schemeClr val="accent3"/>
              </a:buClr>
              <a:buFont typeface="Arial" panose="020B0604020202020204" pitchFamily="34" charset="0"/>
              <a:buChar char="•"/>
            </a:pPr>
            <a:r>
              <a:rPr lang="en-US" sz="2800" dirty="0" smtClean="0">
                <a:latin typeface="Calibri" panose="020F0502020204030204" pitchFamily="34" charset="0"/>
              </a:rPr>
              <a:t>The “non-compliant” patient</a:t>
            </a:r>
          </a:p>
          <a:p>
            <a:pPr marL="292100" indent="-292100">
              <a:spcAft>
                <a:spcPts val="1200"/>
              </a:spcAft>
              <a:buClr>
                <a:schemeClr val="accent3"/>
              </a:buClr>
              <a:buFont typeface="Arial" panose="020B0604020202020204" pitchFamily="34" charset="0"/>
              <a:buChar char="•"/>
            </a:pPr>
            <a:r>
              <a:rPr lang="en-US" sz="2800" dirty="0" smtClean="0">
                <a:latin typeface="Calibri" panose="020F0502020204030204" pitchFamily="34" charset="0"/>
              </a:rPr>
              <a:t>The stressed patient with a seeming lack of engagement with care</a:t>
            </a:r>
          </a:p>
          <a:p>
            <a:pPr marL="292100" indent="-292100">
              <a:spcAft>
                <a:spcPts val="1200"/>
              </a:spcAft>
              <a:buClr>
                <a:schemeClr val="accent3"/>
              </a:buClr>
              <a:buFont typeface="Arial" panose="020B0604020202020204" pitchFamily="34" charset="0"/>
              <a:buChar char="•"/>
            </a:pPr>
            <a:r>
              <a:rPr lang="en-US" sz="2800" dirty="0" smtClean="0">
                <a:latin typeface="Calibri" panose="020F0502020204030204" pitchFamily="34" charset="0"/>
              </a:rPr>
              <a:t>Children with failure to thrive</a:t>
            </a:r>
          </a:p>
          <a:p>
            <a:pPr marL="292100" indent="-292100">
              <a:spcAft>
                <a:spcPts val="1200"/>
              </a:spcAft>
              <a:buClr>
                <a:schemeClr val="accent3"/>
              </a:buClr>
              <a:buFont typeface="Arial" panose="020B0604020202020204" pitchFamily="34" charset="0"/>
              <a:buChar char="•"/>
            </a:pPr>
            <a:r>
              <a:rPr lang="en-US" sz="2800" dirty="0" smtClean="0">
                <a:latin typeface="Calibri" panose="020F0502020204030204" pitchFamily="34" charset="0"/>
              </a:rPr>
              <a:t>Repeated utilization of emergency rooms for chronic uncontrolled conditions</a:t>
            </a:r>
          </a:p>
          <a:p>
            <a:pPr marL="292100" indent="-292100">
              <a:spcAft>
                <a:spcPts val="1200"/>
              </a:spcAft>
              <a:buClr>
                <a:schemeClr val="accent3"/>
              </a:buClr>
              <a:buFont typeface="Arial" panose="020B0604020202020204" pitchFamily="34" charset="0"/>
              <a:buChar char="•"/>
            </a:pPr>
            <a:r>
              <a:rPr lang="en-US" sz="2800" dirty="0" smtClean="0">
                <a:latin typeface="Calibri" panose="020F0502020204030204" pitchFamily="34" charset="0"/>
              </a:rPr>
              <a:t>Prolonged illness or persistent minor health problems</a:t>
            </a:r>
            <a:endParaRPr lang="en-US" sz="2800" dirty="0">
              <a:latin typeface="Calibri" panose="020F0502020204030204" pitchFamily="34" charset="0"/>
            </a:endParaRPr>
          </a:p>
        </p:txBody>
      </p:sp>
    </p:spTree>
    <p:extLst>
      <p:ext uri="{BB962C8B-B14F-4D97-AF65-F5344CB8AC3E}">
        <p14:creationId xmlns:p14="http://schemas.microsoft.com/office/powerpoint/2010/main" val="18544173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Consequences of Unaddressed Needs </a:t>
            </a:r>
            <a:endParaRPr lang="en-US" dirty="0"/>
          </a:p>
        </p:txBody>
      </p:sp>
      <p:sp>
        <p:nvSpPr>
          <p:cNvPr id="3" name="Content Placeholder 2"/>
          <p:cNvSpPr>
            <a:spLocks noGrp="1"/>
          </p:cNvSpPr>
          <p:nvPr>
            <p:ph idx="1"/>
          </p:nvPr>
        </p:nvSpPr>
        <p:spPr/>
        <p:txBody>
          <a:bodyPr/>
          <a:lstStyle/>
          <a:p>
            <a:r>
              <a:rPr lang="en-US" sz="2800" dirty="0" smtClean="0"/>
              <a:t>Limited therapeutic efficacy, as patients may be unable to adhere to treatment and recommendations</a:t>
            </a:r>
          </a:p>
          <a:p>
            <a:r>
              <a:rPr lang="en-US" sz="2800" dirty="0" smtClean="0"/>
              <a:t>Missed opportunity to build trust and take a holistic approach to care that can help build sustained patient engagement </a:t>
            </a:r>
          </a:p>
          <a:p>
            <a:r>
              <a:rPr lang="en-US" sz="2800" dirty="0" smtClean="0"/>
              <a:t>Limited impact on the most vulnerable populations, whose social needs worsen clinical needs</a:t>
            </a:r>
          </a:p>
          <a:p>
            <a:endParaRPr lang="en-US" dirty="0"/>
          </a:p>
        </p:txBody>
      </p:sp>
      <p:sp>
        <p:nvSpPr>
          <p:cNvPr id="4" name="Slide Number Placeholder 3"/>
          <p:cNvSpPr>
            <a:spLocks noGrp="1"/>
          </p:cNvSpPr>
          <p:nvPr>
            <p:ph type="sldNum" sz="quarter" idx="10"/>
          </p:nvPr>
        </p:nvSpPr>
        <p:spPr/>
        <p:txBody>
          <a:bodyPr/>
          <a:lstStyle/>
          <a:p>
            <a:fld id="{A11B84FD-71E7-42A0-8DDE-27636691BB48}" type="slidenum">
              <a:rPr lang="en-US" altLang="en-US" smtClean="0"/>
              <a:pPr/>
              <a:t>13</a:t>
            </a:fld>
            <a:endParaRPr lang="en-US" altLang="en-US" dirty="0"/>
          </a:p>
        </p:txBody>
      </p:sp>
    </p:spTree>
    <p:extLst>
      <p:ext uri="{BB962C8B-B14F-4D97-AF65-F5344CB8AC3E}">
        <p14:creationId xmlns:p14="http://schemas.microsoft.com/office/powerpoint/2010/main" val="12139757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Needs: Physician Views</a:t>
            </a:r>
            <a:endParaRPr lang="en-US" dirty="0"/>
          </a:p>
        </p:txBody>
      </p:sp>
      <p:sp>
        <p:nvSpPr>
          <p:cNvPr id="4" name="Slide Number Placeholder 3"/>
          <p:cNvSpPr>
            <a:spLocks noGrp="1"/>
          </p:cNvSpPr>
          <p:nvPr>
            <p:ph type="sldNum" sz="quarter" idx="10"/>
          </p:nvPr>
        </p:nvSpPr>
        <p:spPr/>
        <p:txBody>
          <a:bodyPr/>
          <a:lstStyle/>
          <a:p>
            <a:fld id="{A11B84FD-71E7-42A0-8DDE-27636691BB48}" type="slidenum">
              <a:rPr lang="en-US" altLang="en-US" smtClean="0"/>
              <a:pPr/>
              <a:t>14</a:t>
            </a:fld>
            <a:endParaRPr lang="en-US" altLang="en-US" dirty="0"/>
          </a:p>
        </p:txBody>
      </p:sp>
      <p:pic>
        <p:nvPicPr>
          <p:cNvPr id="5" name="Picture 4"/>
          <p:cNvPicPr>
            <a:picLocks noChangeAspect="1"/>
          </p:cNvPicPr>
          <p:nvPr/>
        </p:nvPicPr>
        <p:blipFill rotWithShape="1">
          <a:blip r:embed="rId3"/>
          <a:srcRect t="1509" b="1903"/>
          <a:stretch/>
        </p:blipFill>
        <p:spPr>
          <a:xfrm>
            <a:off x="1057257" y="1524001"/>
            <a:ext cx="7029493" cy="4876800"/>
          </a:xfrm>
          <a:prstGeom prst="rect">
            <a:avLst/>
          </a:prstGeom>
        </p:spPr>
      </p:pic>
      <p:sp>
        <p:nvSpPr>
          <p:cNvPr id="6" name="Rectangle 5"/>
          <p:cNvSpPr/>
          <p:nvPr/>
        </p:nvSpPr>
        <p:spPr>
          <a:xfrm>
            <a:off x="1562099" y="6400805"/>
            <a:ext cx="6019800" cy="276999"/>
          </a:xfrm>
          <a:prstGeom prst="rect">
            <a:avLst/>
          </a:prstGeom>
        </p:spPr>
        <p:txBody>
          <a:bodyPr wrap="square">
            <a:spAutoFit/>
          </a:bodyPr>
          <a:lstStyle/>
          <a:p>
            <a:pPr algn="ctr"/>
            <a:r>
              <a:rPr lang="en-US" sz="1200" dirty="0">
                <a:latin typeface="Calibri" panose="020F0502020204030204" pitchFamily="34" charset="0"/>
                <a:hlinkClick r:id="rId4"/>
              </a:rPr>
              <a:t>http://www.rwjf.org/en/library/research/2011/12/health-care-s-blind-side.html</a:t>
            </a:r>
            <a:r>
              <a:rPr lang="en-US" sz="1200" dirty="0">
                <a:latin typeface="Calibri" panose="020F0502020204030204" pitchFamily="34" charset="0"/>
              </a:rPr>
              <a:t> </a:t>
            </a:r>
          </a:p>
        </p:txBody>
      </p:sp>
    </p:spTree>
    <p:extLst>
      <p:ext uri="{BB962C8B-B14F-4D97-AF65-F5344CB8AC3E}">
        <p14:creationId xmlns:p14="http://schemas.microsoft.com/office/powerpoint/2010/main" val="31232577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Needs: System Forces</a:t>
            </a:r>
            <a:endParaRPr lang="en-US" dirty="0"/>
          </a:p>
        </p:txBody>
      </p:sp>
      <p:sp>
        <p:nvSpPr>
          <p:cNvPr id="3" name="Content Placeholder 2"/>
          <p:cNvSpPr>
            <a:spLocks noGrp="1"/>
          </p:cNvSpPr>
          <p:nvPr>
            <p:ph idx="1"/>
          </p:nvPr>
        </p:nvSpPr>
        <p:spPr/>
        <p:txBody>
          <a:bodyPr/>
          <a:lstStyle/>
          <a:p>
            <a:r>
              <a:rPr lang="en-US" dirty="0"/>
              <a:t>Shift to </a:t>
            </a:r>
            <a:r>
              <a:rPr lang="en-US" dirty="0" smtClean="0"/>
              <a:t>value-based </a:t>
            </a:r>
            <a:r>
              <a:rPr lang="en-US" dirty="0"/>
              <a:t>reimbursement increases accountability for health </a:t>
            </a:r>
            <a:r>
              <a:rPr lang="en-US" dirty="0" smtClean="0"/>
              <a:t>care providers/ organizations for patient health and cost outcomes, incentivizing greater attention to unmet social needs. </a:t>
            </a:r>
          </a:p>
          <a:p>
            <a:r>
              <a:rPr lang="en-US" dirty="0" smtClean="0"/>
              <a:t>Medicaid Managed Care Organizations and Accountable Care Organizations are increasingly requiring screening for social needs. </a:t>
            </a:r>
            <a:endParaRPr lang="en-US" dirty="0"/>
          </a:p>
        </p:txBody>
      </p:sp>
      <p:sp>
        <p:nvSpPr>
          <p:cNvPr id="4" name="Slide Number Placeholder 3"/>
          <p:cNvSpPr>
            <a:spLocks noGrp="1"/>
          </p:cNvSpPr>
          <p:nvPr>
            <p:ph type="sldNum" sz="quarter" idx="10"/>
          </p:nvPr>
        </p:nvSpPr>
        <p:spPr/>
        <p:txBody>
          <a:bodyPr/>
          <a:lstStyle/>
          <a:p>
            <a:fld id="{A11B84FD-71E7-42A0-8DDE-27636691BB48}" type="slidenum">
              <a:rPr lang="en-US" altLang="en-US" smtClean="0"/>
              <a:pPr/>
              <a:t>15</a:t>
            </a:fld>
            <a:endParaRPr lang="en-US" altLang="en-US" dirty="0"/>
          </a:p>
        </p:txBody>
      </p:sp>
    </p:spTree>
    <p:extLst>
      <p:ext uri="{BB962C8B-B14F-4D97-AF65-F5344CB8AC3E}">
        <p14:creationId xmlns:p14="http://schemas.microsoft.com/office/powerpoint/2010/main" val="29080878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Needs: Health System Activities </a:t>
            </a:r>
            <a:endParaRPr lang="en-US" dirty="0"/>
          </a:p>
        </p:txBody>
      </p:sp>
      <p:sp>
        <p:nvSpPr>
          <p:cNvPr id="3" name="Content Placeholder 2"/>
          <p:cNvSpPr>
            <a:spLocks noGrp="1"/>
          </p:cNvSpPr>
          <p:nvPr>
            <p:ph idx="1"/>
          </p:nvPr>
        </p:nvSpPr>
        <p:spPr/>
        <p:txBody>
          <a:bodyPr/>
          <a:lstStyle/>
          <a:p>
            <a:r>
              <a:rPr lang="en-US" dirty="0" smtClean="0"/>
              <a:t>A 2017 survey of hospitals found that 88% screened at least some of their patients for social needs.</a:t>
            </a:r>
            <a:r>
              <a:rPr lang="en-US" baseline="30000" dirty="0" smtClean="0"/>
              <a:t>1</a:t>
            </a:r>
          </a:p>
          <a:p>
            <a:r>
              <a:rPr lang="en-US" dirty="0" smtClean="0"/>
              <a:t>Between 2017 and 2019, health systems publicly committed ~$2.5 billion to addressing social needs, with the largest investments in housing, employment, and food security.</a:t>
            </a:r>
            <a:r>
              <a:rPr lang="en-US" baseline="30000" dirty="0" smtClean="0"/>
              <a:t>2</a:t>
            </a:r>
          </a:p>
          <a:p>
            <a:endParaRPr lang="en-US" dirty="0"/>
          </a:p>
        </p:txBody>
      </p:sp>
      <p:sp>
        <p:nvSpPr>
          <p:cNvPr id="4" name="Slide Number Placeholder 3"/>
          <p:cNvSpPr>
            <a:spLocks noGrp="1"/>
          </p:cNvSpPr>
          <p:nvPr>
            <p:ph type="sldNum" sz="quarter" idx="10"/>
          </p:nvPr>
        </p:nvSpPr>
        <p:spPr/>
        <p:txBody>
          <a:bodyPr/>
          <a:lstStyle/>
          <a:p>
            <a:fld id="{A11B84FD-71E7-42A0-8DDE-27636691BB48}" type="slidenum">
              <a:rPr lang="en-US" altLang="en-US" smtClean="0"/>
              <a:pPr/>
              <a:t>16</a:t>
            </a:fld>
            <a:endParaRPr lang="en-US" altLang="en-US" dirty="0"/>
          </a:p>
        </p:txBody>
      </p:sp>
      <p:sp>
        <p:nvSpPr>
          <p:cNvPr id="5" name="Rectangle 4"/>
          <p:cNvSpPr/>
          <p:nvPr/>
        </p:nvSpPr>
        <p:spPr>
          <a:xfrm>
            <a:off x="533400" y="5928205"/>
            <a:ext cx="8229600" cy="646331"/>
          </a:xfrm>
          <a:prstGeom prst="rect">
            <a:avLst/>
          </a:prstGeom>
        </p:spPr>
        <p:txBody>
          <a:bodyPr wrap="square">
            <a:spAutoFit/>
          </a:bodyPr>
          <a:lstStyle/>
          <a:p>
            <a:r>
              <a:rPr lang="en-US" sz="900" baseline="30000" dirty="0" smtClean="0">
                <a:latin typeface="Calibri" panose="020F0502020204030204" pitchFamily="34" charset="0"/>
                <a:cs typeface="Calibri" panose="020F0502020204030204" pitchFamily="34" charset="0"/>
              </a:rPr>
              <a:t>1 </a:t>
            </a:r>
            <a:r>
              <a:rPr lang="en-US" sz="900" dirty="0">
                <a:latin typeface="Calibri" panose="020F0502020204030204" pitchFamily="34" charset="0"/>
                <a:cs typeface="Calibri" panose="020F0502020204030204" pitchFamily="34" charset="0"/>
              </a:rPr>
              <a:t>Deloitte. Social determinants of health: How are hospitals and health systems investing in and addressing social needs? Accessed </a:t>
            </a:r>
            <a:r>
              <a:rPr lang="en-US" sz="900" dirty="0" smtClean="0">
                <a:latin typeface="Calibri" panose="020F0502020204030204" pitchFamily="34" charset="0"/>
                <a:cs typeface="Calibri" panose="020F0502020204030204" pitchFamily="34" charset="0"/>
              </a:rPr>
              <a:t>at: </a:t>
            </a:r>
            <a:r>
              <a:rPr lang="en-US" sz="900" dirty="0" smtClean="0">
                <a:latin typeface="Calibri" panose="020F0502020204030204" pitchFamily="34" charset="0"/>
                <a:cs typeface="Calibri" panose="020F0502020204030204" pitchFamily="34" charset="0"/>
                <a:hlinkClick r:id="rId3"/>
              </a:rPr>
              <a:t>https</a:t>
            </a:r>
            <a:r>
              <a:rPr lang="en-US" sz="900" dirty="0">
                <a:latin typeface="Calibri" panose="020F0502020204030204" pitchFamily="34" charset="0"/>
                <a:cs typeface="Calibri" panose="020F0502020204030204" pitchFamily="34" charset="0"/>
                <a:hlinkClick r:id="rId3"/>
              </a:rPr>
              <a:t>://</a:t>
            </a:r>
            <a:r>
              <a:rPr lang="en-US" sz="900" dirty="0" smtClean="0">
                <a:latin typeface="Calibri" panose="020F0502020204030204" pitchFamily="34" charset="0"/>
                <a:cs typeface="Calibri" panose="020F0502020204030204" pitchFamily="34" charset="0"/>
                <a:hlinkClick r:id="rId3"/>
              </a:rPr>
              <a:t>www2.deloitte.com/content/dam/Deloitte/us/Documents/life-scienceshealth-care/us-lshc-addressing-social-determinants-of-health.pdf</a:t>
            </a:r>
            <a:r>
              <a:rPr lang="en-US" sz="900" dirty="0" smtClean="0">
                <a:latin typeface="Calibri" panose="020F0502020204030204" pitchFamily="34" charset="0"/>
                <a:cs typeface="Calibri" panose="020F0502020204030204" pitchFamily="34" charset="0"/>
              </a:rPr>
              <a:t>  </a:t>
            </a:r>
          </a:p>
          <a:p>
            <a:r>
              <a:rPr lang="en-US" sz="900" baseline="30000" dirty="0" smtClean="0">
                <a:latin typeface="Calibri" panose="020F0502020204030204" pitchFamily="34" charset="0"/>
                <a:cs typeface="Calibri" panose="020F0502020204030204" pitchFamily="34" charset="0"/>
              </a:rPr>
              <a:t>2</a:t>
            </a:r>
            <a:r>
              <a:rPr lang="en-US" sz="900" dirty="0" smtClean="0">
                <a:latin typeface="Calibri" panose="020F0502020204030204" pitchFamily="34" charset="0"/>
                <a:cs typeface="Calibri" panose="020F0502020204030204" pitchFamily="34" charset="0"/>
              </a:rPr>
              <a:t> </a:t>
            </a:r>
            <a:r>
              <a:rPr lang="en-US" sz="900" dirty="0" err="1" smtClean="0">
                <a:latin typeface="Calibri" panose="020F0502020204030204" pitchFamily="34" charset="0"/>
                <a:cs typeface="Calibri" panose="020F0502020204030204" pitchFamily="34" charset="0"/>
              </a:rPr>
              <a:t>Horwitz</a:t>
            </a:r>
            <a:r>
              <a:rPr lang="en-US" sz="900" dirty="0" smtClean="0">
                <a:latin typeface="Calibri" panose="020F0502020204030204" pitchFamily="34" charset="0"/>
                <a:cs typeface="Calibri" panose="020F0502020204030204" pitchFamily="34" charset="0"/>
              </a:rPr>
              <a:t> LI, Chang C, </a:t>
            </a:r>
            <a:r>
              <a:rPr lang="en-US" sz="900" dirty="0" err="1" smtClean="0">
                <a:latin typeface="Calibri" panose="020F0502020204030204" pitchFamily="34" charset="0"/>
                <a:cs typeface="Calibri" panose="020F0502020204030204" pitchFamily="34" charset="0"/>
              </a:rPr>
              <a:t>Arcilla</a:t>
            </a:r>
            <a:r>
              <a:rPr lang="en-US" sz="900" dirty="0" smtClean="0">
                <a:latin typeface="Calibri" panose="020F0502020204030204" pitchFamily="34" charset="0"/>
                <a:cs typeface="Calibri" panose="020F0502020204030204" pitchFamily="34" charset="0"/>
              </a:rPr>
              <a:t> HN, </a:t>
            </a:r>
            <a:r>
              <a:rPr lang="en-US" sz="900" dirty="0" err="1" smtClean="0">
                <a:latin typeface="Calibri" panose="020F0502020204030204" pitchFamily="34" charset="0"/>
                <a:cs typeface="Calibri" panose="020F0502020204030204" pitchFamily="34" charset="0"/>
              </a:rPr>
              <a:t>Knickman</a:t>
            </a:r>
            <a:r>
              <a:rPr lang="en-US" sz="900" dirty="0" smtClean="0">
                <a:latin typeface="Calibri" panose="020F0502020204030204" pitchFamily="34" charset="0"/>
                <a:cs typeface="Calibri" panose="020F0502020204030204" pitchFamily="34" charset="0"/>
              </a:rPr>
              <a:t> JR. Quantifying health systems investment in social determinants of health, by sector, 2017-19</a:t>
            </a:r>
            <a:r>
              <a:rPr lang="en-US" sz="900" dirty="0">
                <a:latin typeface="Calibri" panose="020F0502020204030204" pitchFamily="34" charset="0"/>
                <a:cs typeface="Calibri" panose="020F0502020204030204" pitchFamily="34" charset="0"/>
              </a:rPr>
              <a:t>. Health </a:t>
            </a:r>
            <a:r>
              <a:rPr lang="en-US" sz="900" dirty="0" err="1">
                <a:latin typeface="Calibri" panose="020F0502020204030204" pitchFamily="34" charset="0"/>
                <a:cs typeface="Calibri" panose="020F0502020204030204" pitchFamily="34" charset="0"/>
              </a:rPr>
              <a:t>Aff</a:t>
            </a:r>
            <a:r>
              <a:rPr lang="en-US" sz="900" dirty="0">
                <a:latin typeface="Calibri" panose="020F0502020204030204" pitchFamily="34" charset="0"/>
                <a:cs typeface="Calibri" panose="020F0502020204030204" pitchFamily="34" charset="0"/>
              </a:rPr>
              <a:t> (Millwood. </a:t>
            </a:r>
            <a:r>
              <a:rPr lang="en-US" sz="900" dirty="0" smtClean="0">
                <a:latin typeface="Calibri" panose="020F0502020204030204" pitchFamily="34" charset="0"/>
                <a:cs typeface="Calibri" panose="020F0502020204030204" pitchFamily="34" charset="0"/>
              </a:rPr>
              <a:t>2020;39(2):192-198. </a:t>
            </a:r>
            <a:endParaRPr lang="en-US" sz="900" baseline="30000"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318749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Addressing Social Needs is Effective</a:t>
            </a:r>
            <a:endParaRPr lang="en-US" dirty="0"/>
          </a:p>
        </p:txBody>
      </p:sp>
      <p:sp>
        <p:nvSpPr>
          <p:cNvPr id="3" name="Content Placeholder 2"/>
          <p:cNvSpPr>
            <a:spLocks noGrp="1"/>
          </p:cNvSpPr>
          <p:nvPr>
            <p:ph idx="1"/>
          </p:nvPr>
        </p:nvSpPr>
        <p:spPr/>
        <p:txBody>
          <a:bodyPr/>
          <a:lstStyle/>
          <a:p>
            <a:pPr marL="109537" indent="0">
              <a:buNone/>
            </a:pPr>
            <a:r>
              <a:rPr lang="en-US" sz="2800" dirty="0" smtClean="0"/>
              <a:t>Examples of research on specific interventions:</a:t>
            </a:r>
          </a:p>
          <a:p>
            <a:r>
              <a:rPr lang="en-US" sz="2400" b="1" dirty="0" smtClean="0"/>
              <a:t>Housing:</a:t>
            </a:r>
            <a:r>
              <a:rPr lang="en-US" sz="2400" dirty="0" smtClean="0"/>
              <a:t> </a:t>
            </a:r>
            <a:r>
              <a:rPr lang="en-US" sz="2400" dirty="0"/>
              <a:t>I</a:t>
            </a:r>
            <a:r>
              <a:rPr lang="en-US" sz="2400" dirty="0" smtClean="0"/>
              <a:t>mproved health outcomes related to obesity and diabetes</a:t>
            </a:r>
            <a:r>
              <a:rPr lang="en-US" sz="2400" baseline="30000" dirty="0" smtClean="0"/>
              <a:t>1</a:t>
            </a:r>
            <a:r>
              <a:rPr lang="en-US" sz="2400" dirty="0"/>
              <a:t> </a:t>
            </a:r>
            <a:r>
              <a:rPr lang="en-US" sz="2400" dirty="0" smtClean="0"/>
              <a:t>and asthma,</a:t>
            </a:r>
            <a:r>
              <a:rPr lang="en-US" sz="2400" baseline="30000" dirty="0" smtClean="0"/>
              <a:t>2</a:t>
            </a:r>
            <a:r>
              <a:rPr lang="en-US" sz="2400" dirty="0" smtClean="0"/>
              <a:t> lowered health care spending</a:t>
            </a:r>
            <a:r>
              <a:rPr lang="en-US" sz="2400" baseline="30000" dirty="0" smtClean="0"/>
              <a:t>3</a:t>
            </a:r>
            <a:r>
              <a:rPr lang="en-US" sz="2400" dirty="0" smtClean="0"/>
              <a:t>  </a:t>
            </a:r>
          </a:p>
          <a:p>
            <a:r>
              <a:rPr lang="en-US" sz="2400" b="1" dirty="0" smtClean="0"/>
              <a:t>Food support: </a:t>
            </a:r>
            <a:r>
              <a:rPr lang="en-US" sz="2400" dirty="0" smtClean="0"/>
              <a:t>Lower healthcare utilization and health care costs,</a:t>
            </a:r>
            <a:r>
              <a:rPr lang="en-US" sz="2400" baseline="30000" dirty="0" smtClean="0"/>
              <a:t>4,5</a:t>
            </a:r>
            <a:r>
              <a:rPr lang="en-US" sz="2400" dirty="0" smtClean="0"/>
              <a:t> reduction in HbA1c</a:t>
            </a:r>
            <a:r>
              <a:rPr lang="en-US" sz="2400" baseline="30000" dirty="0" smtClean="0"/>
              <a:t>5</a:t>
            </a:r>
          </a:p>
          <a:p>
            <a:r>
              <a:rPr lang="en-US" sz="2400" b="1" dirty="0" smtClean="0"/>
              <a:t>Income support: </a:t>
            </a:r>
            <a:r>
              <a:rPr lang="en-US" sz="2400" dirty="0" smtClean="0"/>
              <a:t>Reduced infant mortality,</a:t>
            </a:r>
            <a:r>
              <a:rPr lang="en-US" sz="2400" baseline="30000" dirty="0" smtClean="0"/>
              <a:t>6</a:t>
            </a:r>
            <a:r>
              <a:rPr lang="en-US" sz="2400" dirty="0" smtClean="0"/>
              <a:t> lower odds of acute hospitalization after emergency department visit</a:t>
            </a:r>
            <a:r>
              <a:rPr lang="en-US" sz="2400" baseline="30000" dirty="0" smtClean="0"/>
              <a:t>7</a:t>
            </a:r>
            <a:endParaRPr lang="en-US" sz="2400" b="1" baseline="30000" dirty="0"/>
          </a:p>
        </p:txBody>
      </p:sp>
      <p:sp>
        <p:nvSpPr>
          <p:cNvPr id="4" name="Slide Number Placeholder 3"/>
          <p:cNvSpPr>
            <a:spLocks noGrp="1"/>
          </p:cNvSpPr>
          <p:nvPr>
            <p:ph type="sldNum" sz="quarter" idx="10"/>
          </p:nvPr>
        </p:nvSpPr>
        <p:spPr/>
        <p:txBody>
          <a:bodyPr/>
          <a:lstStyle/>
          <a:p>
            <a:fld id="{A11B84FD-71E7-42A0-8DDE-27636691BB48}" type="slidenum">
              <a:rPr lang="en-US" altLang="en-US" smtClean="0"/>
              <a:pPr/>
              <a:t>17</a:t>
            </a:fld>
            <a:endParaRPr lang="en-US" altLang="en-US" dirty="0"/>
          </a:p>
        </p:txBody>
      </p:sp>
      <p:sp>
        <p:nvSpPr>
          <p:cNvPr id="5" name="Rectangle 4"/>
          <p:cNvSpPr/>
          <p:nvPr/>
        </p:nvSpPr>
        <p:spPr>
          <a:xfrm>
            <a:off x="457200" y="4876800"/>
            <a:ext cx="8229600" cy="1754326"/>
          </a:xfrm>
          <a:prstGeom prst="rect">
            <a:avLst/>
          </a:prstGeom>
        </p:spPr>
        <p:txBody>
          <a:bodyPr wrap="square">
            <a:spAutoFit/>
          </a:bodyPr>
          <a:lstStyle/>
          <a:p>
            <a:r>
              <a:rPr lang="en-US" sz="900" baseline="30000" dirty="0" smtClean="0">
                <a:latin typeface="Calibri" panose="020F0502020204030204" pitchFamily="34" charset="0"/>
                <a:cs typeface="Calibri" panose="020F0502020204030204" pitchFamily="34" charset="0"/>
              </a:rPr>
              <a:t>1</a:t>
            </a:r>
            <a:r>
              <a:rPr lang="en-US" sz="900" dirty="0" smtClean="0">
                <a:latin typeface="Calibri" panose="020F0502020204030204" pitchFamily="34" charset="0"/>
                <a:cs typeface="Calibri" panose="020F0502020204030204" pitchFamily="34" charset="0"/>
              </a:rPr>
              <a:t> </a:t>
            </a:r>
            <a:r>
              <a:rPr lang="en-US" sz="900" dirty="0">
                <a:latin typeface="Calibri" panose="020F0502020204030204" pitchFamily="34" charset="0"/>
                <a:cs typeface="Calibri" panose="020F0502020204030204" pitchFamily="34" charset="0"/>
              </a:rPr>
              <a:t>Ludwig J, Duncan GJ, </a:t>
            </a:r>
            <a:r>
              <a:rPr lang="en-US" sz="900" dirty="0" err="1">
                <a:latin typeface="Calibri" panose="020F0502020204030204" pitchFamily="34" charset="0"/>
                <a:cs typeface="Calibri" panose="020F0502020204030204" pitchFamily="34" charset="0"/>
              </a:rPr>
              <a:t>Gennetian</a:t>
            </a:r>
            <a:r>
              <a:rPr lang="en-US" sz="900" dirty="0">
                <a:latin typeface="Calibri" panose="020F0502020204030204" pitchFamily="34" charset="0"/>
                <a:cs typeface="Calibri" panose="020F0502020204030204" pitchFamily="34" charset="0"/>
              </a:rPr>
              <a:t> LA, Katz LF, Kessler RC, Kling JR, et al. Neighborhood effects on the long-term well-being of low-income adults. Science. 2012; 337(6101):</a:t>
            </a:r>
            <a:r>
              <a:rPr lang="en-US" sz="900" dirty="0" smtClean="0">
                <a:latin typeface="Calibri" panose="020F0502020204030204" pitchFamily="34" charset="0"/>
                <a:cs typeface="Calibri" panose="020F0502020204030204" pitchFamily="34" charset="0"/>
              </a:rPr>
              <a:t>1505-10</a:t>
            </a:r>
            <a:r>
              <a:rPr lang="en-US" sz="900" dirty="0">
                <a:latin typeface="Calibri" panose="020F0502020204030204" pitchFamily="34" charset="0"/>
                <a:cs typeface="Calibri" panose="020F0502020204030204" pitchFamily="34" charset="0"/>
              </a:rPr>
              <a:t>. </a:t>
            </a:r>
            <a:endParaRPr lang="en-US" sz="900" dirty="0" smtClean="0">
              <a:latin typeface="Calibri" panose="020F0502020204030204" pitchFamily="34" charset="0"/>
              <a:cs typeface="Calibri" panose="020F0502020204030204" pitchFamily="34" charset="0"/>
            </a:endParaRPr>
          </a:p>
          <a:p>
            <a:r>
              <a:rPr lang="en-US" sz="900" baseline="30000" dirty="0" smtClean="0">
                <a:latin typeface="Calibri" panose="020F0502020204030204" pitchFamily="34" charset="0"/>
                <a:cs typeface="Calibri" panose="020F0502020204030204" pitchFamily="34" charset="0"/>
              </a:rPr>
              <a:t>2 </a:t>
            </a:r>
            <a:r>
              <a:rPr lang="en-US" sz="900" dirty="0">
                <a:latin typeface="Calibri" panose="020F0502020204030204" pitchFamily="34" charset="0"/>
                <a:cs typeface="Calibri" panose="020F0502020204030204" pitchFamily="34" charset="0"/>
              </a:rPr>
              <a:t>Garland E, </a:t>
            </a:r>
            <a:r>
              <a:rPr lang="en-US" sz="900" dirty="0" err="1">
                <a:latin typeface="Calibri" panose="020F0502020204030204" pitchFamily="34" charset="0"/>
                <a:cs typeface="Calibri" panose="020F0502020204030204" pitchFamily="34" charset="0"/>
              </a:rPr>
              <a:t>Steenburgh</a:t>
            </a:r>
            <a:r>
              <a:rPr lang="en-US" sz="900" dirty="0">
                <a:latin typeface="Calibri" panose="020F0502020204030204" pitchFamily="34" charset="0"/>
                <a:cs typeface="Calibri" panose="020F0502020204030204" pitchFamily="34" charset="0"/>
              </a:rPr>
              <a:t> ET, Sanchez SH, </a:t>
            </a:r>
            <a:r>
              <a:rPr lang="en-US" sz="900" dirty="0" err="1">
                <a:latin typeface="Calibri" panose="020F0502020204030204" pitchFamily="34" charset="0"/>
                <a:cs typeface="Calibri" panose="020F0502020204030204" pitchFamily="34" charset="0"/>
              </a:rPr>
              <a:t>Geevarughese</a:t>
            </a:r>
            <a:r>
              <a:rPr lang="en-US" sz="900" dirty="0">
                <a:latin typeface="Calibri" panose="020F0502020204030204" pitchFamily="34" charset="0"/>
                <a:cs typeface="Calibri" panose="020F0502020204030204" pitchFamily="34" charset="0"/>
              </a:rPr>
              <a:t> A, Bluestone L, Rothenberg L, et al. Impact </a:t>
            </a:r>
            <a:r>
              <a:rPr lang="en-US" sz="900" dirty="0" smtClean="0">
                <a:latin typeface="Calibri" panose="020F0502020204030204" pitchFamily="34" charset="0"/>
                <a:cs typeface="Calibri" panose="020F0502020204030204" pitchFamily="34" charset="0"/>
              </a:rPr>
              <a:t>of LEED-certified </a:t>
            </a:r>
            <a:r>
              <a:rPr lang="en-US" sz="900" dirty="0">
                <a:latin typeface="Calibri" panose="020F0502020204030204" pitchFamily="34" charset="0"/>
                <a:cs typeface="Calibri" panose="020F0502020204030204" pitchFamily="34" charset="0"/>
              </a:rPr>
              <a:t>affordable housing on asthma in the South Bronx. </a:t>
            </a:r>
            <a:r>
              <a:rPr lang="en-US" sz="900" dirty="0" err="1">
                <a:latin typeface="Calibri" panose="020F0502020204030204" pitchFamily="34" charset="0"/>
                <a:cs typeface="Calibri" panose="020F0502020204030204" pitchFamily="34" charset="0"/>
              </a:rPr>
              <a:t>Prog</a:t>
            </a:r>
            <a:r>
              <a:rPr lang="en-US" sz="900" dirty="0">
                <a:latin typeface="Calibri" panose="020F0502020204030204" pitchFamily="34" charset="0"/>
                <a:cs typeface="Calibri" panose="020F0502020204030204" pitchFamily="34" charset="0"/>
              </a:rPr>
              <a:t> Community Health </a:t>
            </a:r>
            <a:r>
              <a:rPr lang="en-US" sz="900" dirty="0" err="1" smtClean="0">
                <a:latin typeface="Calibri" panose="020F0502020204030204" pitchFamily="34" charset="0"/>
                <a:cs typeface="Calibri" panose="020F0502020204030204" pitchFamily="34" charset="0"/>
              </a:rPr>
              <a:t>Partnersh</a:t>
            </a:r>
            <a:r>
              <a:rPr lang="en-US" sz="900" dirty="0" smtClean="0">
                <a:latin typeface="Calibri" panose="020F0502020204030204" pitchFamily="34" charset="0"/>
                <a:cs typeface="Calibri" panose="020F0502020204030204" pitchFamily="34" charset="0"/>
              </a:rPr>
              <a:t>. 2013</a:t>
            </a:r>
            <a:r>
              <a:rPr lang="en-US" sz="900" dirty="0">
                <a:latin typeface="Calibri" panose="020F0502020204030204" pitchFamily="34" charset="0"/>
                <a:cs typeface="Calibri" panose="020F0502020204030204" pitchFamily="34" charset="0"/>
              </a:rPr>
              <a:t>; 7(1):</a:t>
            </a:r>
            <a:r>
              <a:rPr lang="en-US" sz="900" dirty="0" smtClean="0">
                <a:latin typeface="Calibri" panose="020F0502020204030204" pitchFamily="34" charset="0"/>
                <a:cs typeface="Calibri" panose="020F0502020204030204" pitchFamily="34" charset="0"/>
              </a:rPr>
              <a:t>29-37.</a:t>
            </a:r>
          </a:p>
          <a:p>
            <a:r>
              <a:rPr lang="en-US" sz="900" baseline="30000" dirty="0" smtClean="0">
                <a:latin typeface="Calibri" panose="020F0502020204030204" pitchFamily="34" charset="0"/>
                <a:cs typeface="Calibri" panose="020F0502020204030204" pitchFamily="34" charset="0"/>
              </a:rPr>
              <a:t>3</a:t>
            </a:r>
            <a:r>
              <a:rPr lang="en-US" sz="900" dirty="0" smtClean="0">
                <a:latin typeface="Calibri" panose="020F0502020204030204" pitchFamily="34" charset="0"/>
                <a:cs typeface="Calibri" panose="020F0502020204030204" pitchFamily="34" charset="0"/>
              </a:rPr>
              <a:t> </a:t>
            </a:r>
            <a:r>
              <a:rPr lang="en-US" sz="900" dirty="0">
                <a:latin typeface="Calibri" panose="020F0502020204030204" pitchFamily="34" charset="0"/>
                <a:cs typeface="Calibri" panose="020F0502020204030204" pitchFamily="34" charset="0"/>
              </a:rPr>
              <a:t>Larimer ME, Malone </a:t>
            </a:r>
            <a:r>
              <a:rPr lang="en-US" sz="900" dirty="0" smtClean="0">
                <a:latin typeface="Calibri" panose="020F0502020204030204" pitchFamily="34" charset="0"/>
                <a:cs typeface="Calibri" panose="020F0502020204030204" pitchFamily="34" charset="0"/>
              </a:rPr>
              <a:t>DK, </a:t>
            </a:r>
            <a:r>
              <a:rPr lang="en-US" sz="900" dirty="0">
                <a:latin typeface="Calibri" panose="020F0502020204030204" pitchFamily="34" charset="0"/>
                <a:cs typeface="Calibri" panose="020F0502020204030204" pitchFamily="34" charset="0"/>
              </a:rPr>
              <a:t>Garner </a:t>
            </a:r>
            <a:r>
              <a:rPr lang="en-US" sz="900" dirty="0" smtClean="0">
                <a:latin typeface="Calibri" panose="020F0502020204030204" pitchFamily="34" charset="0"/>
                <a:cs typeface="Calibri" panose="020F0502020204030204" pitchFamily="34" charset="0"/>
              </a:rPr>
              <a:t>MD, </a:t>
            </a:r>
            <a:r>
              <a:rPr lang="en-US" sz="900" dirty="0">
                <a:latin typeface="Calibri" panose="020F0502020204030204" pitchFamily="34" charset="0"/>
                <a:cs typeface="Calibri" panose="020F0502020204030204" pitchFamily="34" charset="0"/>
              </a:rPr>
              <a:t>Atkins </a:t>
            </a:r>
            <a:r>
              <a:rPr lang="en-US" sz="900" dirty="0" smtClean="0">
                <a:latin typeface="Calibri" panose="020F0502020204030204" pitchFamily="34" charset="0"/>
                <a:cs typeface="Calibri" panose="020F0502020204030204" pitchFamily="34" charset="0"/>
              </a:rPr>
              <a:t>DC, </a:t>
            </a:r>
            <a:r>
              <a:rPr lang="en-US" sz="900" dirty="0" err="1">
                <a:latin typeface="Calibri" panose="020F0502020204030204" pitchFamily="34" charset="0"/>
                <a:cs typeface="Calibri" panose="020F0502020204030204" pitchFamily="34" charset="0"/>
              </a:rPr>
              <a:t>Burlingham</a:t>
            </a:r>
            <a:r>
              <a:rPr lang="en-US" sz="900" dirty="0">
                <a:latin typeface="Calibri" panose="020F0502020204030204" pitchFamily="34" charset="0"/>
                <a:cs typeface="Calibri" panose="020F0502020204030204" pitchFamily="34" charset="0"/>
              </a:rPr>
              <a:t> </a:t>
            </a:r>
            <a:r>
              <a:rPr lang="en-US" sz="900" dirty="0" smtClean="0">
                <a:latin typeface="Calibri" panose="020F0502020204030204" pitchFamily="34" charset="0"/>
                <a:cs typeface="Calibri" panose="020F0502020204030204" pitchFamily="34" charset="0"/>
              </a:rPr>
              <a:t>B, </a:t>
            </a:r>
            <a:r>
              <a:rPr lang="en-US" sz="900" dirty="0" err="1">
                <a:latin typeface="Calibri" panose="020F0502020204030204" pitchFamily="34" charset="0"/>
                <a:cs typeface="Calibri" panose="020F0502020204030204" pitchFamily="34" charset="0"/>
              </a:rPr>
              <a:t>Lonczak</a:t>
            </a:r>
            <a:r>
              <a:rPr lang="en-US" sz="900" dirty="0">
                <a:latin typeface="Calibri" panose="020F0502020204030204" pitchFamily="34" charset="0"/>
                <a:cs typeface="Calibri" panose="020F0502020204030204" pitchFamily="34" charset="0"/>
              </a:rPr>
              <a:t> </a:t>
            </a:r>
            <a:r>
              <a:rPr lang="en-US" sz="900" dirty="0" smtClean="0">
                <a:latin typeface="Calibri" panose="020F0502020204030204" pitchFamily="34" charset="0"/>
                <a:cs typeface="Calibri" panose="020F0502020204030204" pitchFamily="34" charset="0"/>
              </a:rPr>
              <a:t>HS, et al.</a:t>
            </a:r>
            <a:r>
              <a:rPr lang="en-US" sz="900" dirty="0">
                <a:latin typeface="Calibri" panose="020F0502020204030204" pitchFamily="34" charset="0"/>
                <a:cs typeface="Calibri" panose="020F0502020204030204" pitchFamily="34" charset="0"/>
              </a:rPr>
              <a:t> </a:t>
            </a:r>
            <a:r>
              <a:rPr lang="en-US" sz="900" dirty="0" smtClean="0">
                <a:latin typeface="Calibri" panose="020F0502020204030204" pitchFamily="34" charset="0"/>
                <a:cs typeface="Calibri" panose="020F0502020204030204" pitchFamily="34" charset="0"/>
              </a:rPr>
              <a:t>Health care </a:t>
            </a:r>
            <a:r>
              <a:rPr lang="en-US" sz="900" dirty="0">
                <a:latin typeface="Calibri" panose="020F0502020204030204" pitchFamily="34" charset="0"/>
                <a:cs typeface="Calibri" panose="020F0502020204030204" pitchFamily="34" charset="0"/>
              </a:rPr>
              <a:t>and </a:t>
            </a:r>
            <a:r>
              <a:rPr lang="en-US" sz="900" dirty="0" smtClean="0">
                <a:latin typeface="Calibri" panose="020F0502020204030204" pitchFamily="34" charset="0"/>
                <a:cs typeface="Calibri" panose="020F0502020204030204" pitchFamily="34" charset="0"/>
              </a:rPr>
              <a:t>public service use </a:t>
            </a:r>
            <a:r>
              <a:rPr lang="en-US" sz="900" dirty="0">
                <a:latin typeface="Calibri" panose="020F0502020204030204" pitchFamily="34" charset="0"/>
                <a:cs typeface="Calibri" panose="020F0502020204030204" pitchFamily="34" charset="0"/>
              </a:rPr>
              <a:t>and </a:t>
            </a:r>
            <a:r>
              <a:rPr lang="en-US" sz="900" dirty="0" smtClean="0">
                <a:latin typeface="Calibri" panose="020F0502020204030204" pitchFamily="34" charset="0"/>
                <a:cs typeface="Calibri" panose="020F0502020204030204" pitchFamily="34" charset="0"/>
              </a:rPr>
              <a:t>costs before </a:t>
            </a:r>
            <a:r>
              <a:rPr lang="en-US" sz="900" dirty="0">
                <a:latin typeface="Calibri" panose="020F0502020204030204" pitchFamily="34" charset="0"/>
                <a:cs typeface="Calibri" panose="020F0502020204030204" pitchFamily="34" charset="0"/>
              </a:rPr>
              <a:t>and </a:t>
            </a:r>
            <a:r>
              <a:rPr lang="en-US" sz="900" dirty="0" smtClean="0">
                <a:latin typeface="Calibri" panose="020F0502020204030204" pitchFamily="34" charset="0"/>
                <a:cs typeface="Calibri" panose="020F0502020204030204" pitchFamily="34" charset="0"/>
              </a:rPr>
              <a:t>after </a:t>
            </a:r>
            <a:r>
              <a:rPr lang="en-US" sz="900" dirty="0">
                <a:latin typeface="Calibri" panose="020F0502020204030204" pitchFamily="34" charset="0"/>
                <a:cs typeface="Calibri" panose="020F0502020204030204" pitchFamily="34" charset="0"/>
              </a:rPr>
              <a:t>p</a:t>
            </a:r>
            <a:r>
              <a:rPr lang="en-US" sz="900" dirty="0" smtClean="0">
                <a:latin typeface="Calibri" panose="020F0502020204030204" pitchFamily="34" charset="0"/>
                <a:cs typeface="Calibri" panose="020F0502020204030204" pitchFamily="34" charset="0"/>
              </a:rPr>
              <a:t>rovision </a:t>
            </a:r>
            <a:r>
              <a:rPr lang="en-US" sz="900" dirty="0">
                <a:latin typeface="Calibri" panose="020F0502020204030204" pitchFamily="34" charset="0"/>
                <a:cs typeface="Calibri" panose="020F0502020204030204" pitchFamily="34" charset="0"/>
              </a:rPr>
              <a:t>of </a:t>
            </a:r>
            <a:r>
              <a:rPr lang="en-US" sz="900" dirty="0" smtClean="0">
                <a:latin typeface="Calibri" panose="020F0502020204030204" pitchFamily="34" charset="0"/>
                <a:cs typeface="Calibri" panose="020F0502020204030204" pitchFamily="34" charset="0"/>
              </a:rPr>
              <a:t>housing </a:t>
            </a:r>
            <a:r>
              <a:rPr lang="en-US" sz="900" dirty="0">
                <a:latin typeface="Calibri" panose="020F0502020204030204" pitchFamily="34" charset="0"/>
                <a:cs typeface="Calibri" panose="020F0502020204030204" pitchFamily="34" charset="0"/>
              </a:rPr>
              <a:t>for </a:t>
            </a:r>
            <a:r>
              <a:rPr lang="en-US" sz="900" dirty="0" smtClean="0">
                <a:latin typeface="Calibri" panose="020F0502020204030204" pitchFamily="34" charset="0"/>
                <a:cs typeface="Calibri" panose="020F0502020204030204" pitchFamily="34" charset="0"/>
              </a:rPr>
              <a:t>chronically homeless </a:t>
            </a:r>
            <a:r>
              <a:rPr lang="en-US" sz="900" dirty="0">
                <a:latin typeface="Calibri" panose="020F0502020204030204" pitchFamily="34" charset="0"/>
                <a:cs typeface="Calibri" panose="020F0502020204030204" pitchFamily="34" charset="0"/>
              </a:rPr>
              <a:t>p</a:t>
            </a:r>
            <a:r>
              <a:rPr lang="en-US" sz="900" dirty="0" smtClean="0">
                <a:latin typeface="Calibri" panose="020F0502020204030204" pitchFamily="34" charset="0"/>
                <a:cs typeface="Calibri" panose="020F0502020204030204" pitchFamily="34" charset="0"/>
              </a:rPr>
              <a:t>ersons </a:t>
            </a:r>
            <a:r>
              <a:rPr lang="en-US" sz="900" dirty="0">
                <a:latin typeface="Calibri" panose="020F0502020204030204" pitchFamily="34" charset="0"/>
                <a:cs typeface="Calibri" panose="020F0502020204030204" pitchFamily="34" charset="0"/>
              </a:rPr>
              <a:t>with </a:t>
            </a:r>
            <a:r>
              <a:rPr lang="en-US" sz="900" dirty="0" smtClean="0">
                <a:latin typeface="Calibri" panose="020F0502020204030204" pitchFamily="34" charset="0"/>
                <a:cs typeface="Calibri" panose="020F0502020204030204" pitchFamily="34" charset="0"/>
              </a:rPr>
              <a:t>severe alcohol problems</a:t>
            </a:r>
            <a:r>
              <a:rPr lang="en-US" sz="900" dirty="0">
                <a:latin typeface="Calibri" panose="020F0502020204030204" pitchFamily="34" charset="0"/>
                <a:cs typeface="Calibri" panose="020F0502020204030204" pitchFamily="34" charset="0"/>
              </a:rPr>
              <a:t>. </a:t>
            </a:r>
            <a:r>
              <a:rPr lang="en-US" sz="900" dirty="0" smtClean="0">
                <a:latin typeface="Calibri" panose="020F0502020204030204" pitchFamily="34" charset="0"/>
                <a:cs typeface="Calibri" panose="020F0502020204030204" pitchFamily="34" charset="0"/>
              </a:rPr>
              <a:t>JAMA. 2009;301(13</a:t>
            </a:r>
            <a:r>
              <a:rPr lang="en-US" sz="900" dirty="0">
                <a:latin typeface="Calibri" panose="020F0502020204030204" pitchFamily="34" charset="0"/>
                <a:cs typeface="Calibri" panose="020F0502020204030204" pitchFamily="34" charset="0"/>
              </a:rPr>
              <a:t>):</a:t>
            </a:r>
            <a:r>
              <a:rPr lang="en-US" sz="900" dirty="0" smtClean="0">
                <a:latin typeface="Calibri" panose="020F0502020204030204" pitchFamily="34" charset="0"/>
                <a:cs typeface="Calibri" panose="020F0502020204030204" pitchFamily="34" charset="0"/>
              </a:rPr>
              <a:t>1349-57.</a:t>
            </a:r>
          </a:p>
          <a:p>
            <a:r>
              <a:rPr lang="en-US" sz="900" baseline="30000" dirty="0" smtClean="0">
                <a:latin typeface="Calibri" panose="020F0502020204030204" pitchFamily="34" charset="0"/>
                <a:cs typeface="Calibri" panose="020F0502020204030204" pitchFamily="34" charset="0"/>
              </a:rPr>
              <a:t>4</a:t>
            </a:r>
            <a:r>
              <a:rPr lang="en-US" sz="900" dirty="0" smtClean="0">
                <a:latin typeface="Calibri" panose="020F0502020204030204" pitchFamily="34" charset="0"/>
                <a:cs typeface="Calibri" panose="020F0502020204030204" pitchFamily="34" charset="0"/>
              </a:rPr>
              <a:t> </a:t>
            </a:r>
            <a:r>
              <a:rPr lang="en-US" sz="900" dirty="0">
                <a:latin typeface="Calibri" panose="020F0502020204030204" pitchFamily="34" charset="0"/>
                <a:cs typeface="Calibri" panose="020F0502020204030204" pitchFamily="34" charset="0"/>
              </a:rPr>
              <a:t>Berkowitz SA, </a:t>
            </a:r>
            <a:r>
              <a:rPr lang="en-US" sz="900" dirty="0" err="1">
                <a:latin typeface="Calibri" panose="020F0502020204030204" pitchFamily="34" charset="0"/>
                <a:cs typeface="Calibri" panose="020F0502020204030204" pitchFamily="34" charset="0"/>
              </a:rPr>
              <a:t>Terranova</a:t>
            </a:r>
            <a:r>
              <a:rPr lang="en-US" sz="900" dirty="0">
                <a:latin typeface="Calibri" panose="020F0502020204030204" pitchFamily="34" charset="0"/>
                <a:cs typeface="Calibri" panose="020F0502020204030204" pitchFamily="34" charset="0"/>
              </a:rPr>
              <a:t> J, Hill C, </a:t>
            </a:r>
            <a:r>
              <a:rPr lang="en-US" sz="900" dirty="0" err="1" smtClean="0">
                <a:latin typeface="Calibri" panose="020F0502020204030204" pitchFamily="34" charset="0"/>
                <a:cs typeface="Calibri" panose="020F0502020204030204" pitchFamily="34" charset="0"/>
              </a:rPr>
              <a:t>Ajayi</a:t>
            </a:r>
            <a:r>
              <a:rPr lang="en-US" sz="900" dirty="0" smtClean="0">
                <a:latin typeface="Calibri" panose="020F0502020204030204" pitchFamily="34" charset="0"/>
                <a:cs typeface="Calibri" panose="020F0502020204030204" pitchFamily="34" charset="0"/>
              </a:rPr>
              <a:t> T, </a:t>
            </a:r>
            <a:r>
              <a:rPr lang="en-US" sz="900" dirty="0" err="1" smtClean="0">
                <a:latin typeface="Calibri" panose="020F0502020204030204" pitchFamily="34" charset="0"/>
                <a:cs typeface="Calibri" panose="020F0502020204030204" pitchFamily="34" charset="0"/>
              </a:rPr>
              <a:t>Linsky</a:t>
            </a:r>
            <a:r>
              <a:rPr lang="en-US" sz="900" dirty="0" smtClean="0">
                <a:latin typeface="Calibri" panose="020F0502020204030204" pitchFamily="34" charset="0"/>
                <a:cs typeface="Calibri" panose="020F0502020204030204" pitchFamily="34" charset="0"/>
              </a:rPr>
              <a:t> T, </a:t>
            </a:r>
            <a:r>
              <a:rPr lang="en-US" sz="900" dirty="0" err="1" smtClean="0">
                <a:latin typeface="Calibri" panose="020F0502020204030204" pitchFamily="34" charset="0"/>
                <a:cs typeface="Calibri" panose="020F0502020204030204" pitchFamily="34" charset="0"/>
              </a:rPr>
              <a:t>Tishler</a:t>
            </a:r>
            <a:r>
              <a:rPr lang="en-US" sz="900" dirty="0" smtClean="0">
                <a:latin typeface="Calibri" panose="020F0502020204030204" pitchFamily="34" charset="0"/>
                <a:cs typeface="Calibri" panose="020F0502020204030204" pitchFamily="34" charset="0"/>
              </a:rPr>
              <a:t> LW, et </a:t>
            </a:r>
            <a:r>
              <a:rPr lang="en-US" sz="900" dirty="0">
                <a:latin typeface="Calibri" panose="020F0502020204030204" pitchFamily="34" charset="0"/>
                <a:cs typeface="Calibri" panose="020F0502020204030204" pitchFamily="34" charset="0"/>
              </a:rPr>
              <a:t>al. Meal delivery programs reduce the use of costly health care in dually eligible Medicare and Medicaid beneficiaries</a:t>
            </a:r>
            <a:r>
              <a:rPr lang="en-US" sz="900" dirty="0" smtClean="0">
                <a:latin typeface="Calibri" panose="020F0502020204030204" pitchFamily="34" charset="0"/>
                <a:cs typeface="Calibri" panose="020F0502020204030204" pitchFamily="34" charset="0"/>
              </a:rPr>
              <a:t>.) </a:t>
            </a:r>
            <a:r>
              <a:rPr lang="en-US" sz="900" dirty="0">
                <a:latin typeface="Calibri" panose="020F0502020204030204" pitchFamily="34" charset="0"/>
                <a:cs typeface="Calibri" panose="020F0502020204030204" pitchFamily="34" charset="0"/>
              </a:rPr>
              <a:t>Health </a:t>
            </a:r>
            <a:r>
              <a:rPr lang="en-US" sz="900" dirty="0" err="1">
                <a:latin typeface="Calibri" panose="020F0502020204030204" pitchFamily="34" charset="0"/>
                <a:cs typeface="Calibri" panose="020F0502020204030204" pitchFamily="34" charset="0"/>
              </a:rPr>
              <a:t>Aff</a:t>
            </a:r>
            <a:r>
              <a:rPr lang="en-US" sz="900" dirty="0">
                <a:latin typeface="Calibri" panose="020F0502020204030204" pitchFamily="34" charset="0"/>
                <a:cs typeface="Calibri" panose="020F0502020204030204" pitchFamily="34" charset="0"/>
              </a:rPr>
              <a:t> (Millwood. 2018;37(4):535-542</a:t>
            </a:r>
            <a:r>
              <a:rPr lang="en-US" sz="900" dirty="0" smtClean="0">
                <a:latin typeface="Calibri" panose="020F0502020204030204" pitchFamily="34" charset="0"/>
                <a:cs typeface="Calibri" panose="020F0502020204030204" pitchFamily="34" charset="0"/>
              </a:rPr>
              <a:t>.</a:t>
            </a:r>
          </a:p>
          <a:p>
            <a:r>
              <a:rPr lang="en-US" sz="900" baseline="30000" dirty="0">
                <a:latin typeface="Calibri" panose="020F0502020204030204" pitchFamily="34" charset="0"/>
                <a:cs typeface="Calibri" panose="020F0502020204030204" pitchFamily="34" charset="0"/>
              </a:rPr>
              <a:t>5</a:t>
            </a:r>
            <a:r>
              <a:rPr lang="en-US" sz="900" baseline="30000" dirty="0" smtClean="0">
                <a:latin typeface="Calibri" panose="020F0502020204030204" pitchFamily="34" charset="0"/>
                <a:cs typeface="Calibri" panose="020F0502020204030204" pitchFamily="34" charset="0"/>
              </a:rPr>
              <a:t> </a:t>
            </a:r>
            <a:r>
              <a:rPr lang="en-US" sz="900" dirty="0" smtClean="0">
                <a:latin typeface="Calibri" panose="020F0502020204030204" pitchFamily="34" charset="0"/>
                <a:cs typeface="Calibri" panose="020F0502020204030204" pitchFamily="34" charset="0"/>
              </a:rPr>
              <a:t>Hess </a:t>
            </a:r>
            <a:r>
              <a:rPr lang="en-US" sz="900" dirty="0">
                <a:latin typeface="Calibri" panose="020F0502020204030204" pitchFamily="34" charset="0"/>
                <a:cs typeface="Calibri" panose="020F0502020204030204" pitchFamily="34" charset="0"/>
              </a:rPr>
              <a:t>A, </a:t>
            </a:r>
            <a:r>
              <a:rPr lang="en-US" sz="900" dirty="0" err="1">
                <a:latin typeface="Calibri" panose="020F0502020204030204" pitchFamily="34" charset="0"/>
                <a:cs typeface="Calibri" panose="020F0502020204030204" pitchFamily="34" charset="0"/>
              </a:rPr>
              <a:t>Passaretti</a:t>
            </a:r>
            <a:r>
              <a:rPr lang="en-US" sz="900" dirty="0">
                <a:latin typeface="Calibri" panose="020F0502020204030204" pitchFamily="34" charset="0"/>
                <a:cs typeface="Calibri" panose="020F0502020204030204" pitchFamily="34" charset="0"/>
              </a:rPr>
              <a:t> M, </a:t>
            </a:r>
            <a:r>
              <a:rPr lang="en-US" sz="900" dirty="0" err="1">
                <a:latin typeface="Calibri" panose="020F0502020204030204" pitchFamily="34" charset="0"/>
                <a:cs typeface="Calibri" panose="020F0502020204030204" pitchFamily="34" charset="0"/>
              </a:rPr>
              <a:t>Coolbaugh</a:t>
            </a:r>
            <a:r>
              <a:rPr lang="en-US" sz="900" dirty="0">
                <a:latin typeface="Calibri" panose="020F0502020204030204" pitchFamily="34" charset="0"/>
                <a:cs typeface="Calibri" panose="020F0502020204030204" pitchFamily="34" charset="0"/>
              </a:rPr>
              <a:t> S. Fresh Food </a:t>
            </a:r>
            <a:r>
              <a:rPr lang="en-US" sz="900" dirty="0" err="1">
                <a:latin typeface="Calibri" panose="020F0502020204030204" pitchFamily="34" charset="0"/>
                <a:cs typeface="Calibri" panose="020F0502020204030204" pitchFamily="34" charset="0"/>
              </a:rPr>
              <a:t>Farmacy</a:t>
            </a:r>
            <a:r>
              <a:rPr lang="en-US" sz="900" dirty="0">
                <a:latin typeface="Calibri" panose="020F0502020204030204" pitchFamily="34" charset="0"/>
                <a:cs typeface="Calibri" panose="020F0502020204030204" pitchFamily="34" charset="0"/>
              </a:rPr>
              <a:t>. Am J Health </a:t>
            </a:r>
            <a:r>
              <a:rPr lang="en-US" sz="900" dirty="0" err="1">
                <a:latin typeface="Calibri" panose="020F0502020204030204" pitchFamily="34" charset="0"/>
                <a:cs typeface="Calibri" panose="020F0502020204030204" pitchFamily="34" charset="0"/>
              </a:rPr>
              <a:t>Promot</a:t>
            </a:r>
            <a:r>
              <a:rPr lang="en-US" sz="900" dirty="0">
                <a:latin typeface="Calibri" panose="020F0502020204030204" pitchFamily="34" charset="0"/>
                <a:cs typeface="Calibri" panose="020F0502020204030204" pitchFamily="34" charset="0"/>
              </a:rPr>
              <a:t>. 2019;33(5):830-832</a:t>
            </a:r>
            <a:r>
              <a:rPr lang="en-US" sz="900" dirty="0" smtClean="0">
                <a:latin typeface="Calibri" panose="020F0502020204030204" pitchFamily="34" charset="0"/>
                <a:cs typeface="Calibri" panose="020F0502020204030204" pitchFamily="34" charset="0"/>
              </a:rPr>
              <a:t>.</a:t>
            </a:r>
          </a:p>
          <a:p>
            <a:r>
              <a:rPr lang="en-US" sz="900" baseline="30000" dirty="0" smtClean="0">
                <a:latin typeface="Calibri" panose="020F0502020204030204" pitchFamily="34" charset="0"/>
                <a:cs typeface="Calibri" panose="020F0502020204030204" pitchFamily="34" charset="0"/>
              </a:rPr>
              <a:t>6</a:t>
            </a:r>
            <a:r>
              <a:rPr lang="en-US" sz="900" dirty="0" smtClean="0">
                <a:latin typeface="Calibri" panose="020F0502020204030204" pitchFamily="34" charset="0"/>
                <a:cs typeface="Calibri" panose="020F0502020204030204" pitchFamily="34" charset="0"/>
              </a:rPr>
              <a:t> </a:t>
            </a:r>
            <a:r>
              <a:rPr lang="en-US" sz="900" dirty="0">
                <a:latin typeface="Calibri" panose="020F0502020204030204" pitchFamily="34" charset="0"/>
                <a:cs typeface="Calibri" panose="020F0502020204030204" pitchFamily="34" charset="0"/>
              </a:rPr>
              <a:t>Arno PS, </a:t>
            </a:r>
            <a:r>
              <a:rPr lang="en-US" sz="900" dirty="0" err="1">
                <a:latin typeface="Calibri" panose="020F0502020204030204" pitchFamily="34" charset="0"/>
                <a:cs typeface="Calibri" panose="020F0502020204030204" pitchFamily="34" charset="0"/>
              </a:rPr>
              <a:t>Sohler</a:t>
            </a:r>
            <a:r>
              <a:rPr lang="en-US" sz="900" dirty="0">
                <a:latin typeface="Calibri" panose="020F0502020204030204" pitchFamily="34" charset="0"/>
                <a:cs typeface="Calibri" panose="020F0502020204030204" pitchFamily="34" charset="0"/>
              </a:rPr>
              <a:t> N, Viola D, Schechter C. Bringing health and social policy together: the case of </a:t>
            </a:r>
            <a:r>
              <a:rPr lang="en-US" sz="900" dirty="0" smtClean="0">
                <a:latin typeface="Calibri" panose="020F0502020204030204" pitchFamily="34" charset="0"/>
                <a:cs typeface="Calibri" panose="020F0502020204030204" pitchFamily="34" charset="0"/>
              </a:rPr>
              <a:t>the earned </a:t>
            </a:r>
            <a:r>
              <a:rPr lang="en-US" sz="900" dirty="0">
                <a:latin typeface="Calibri" panose="020F0502020204030204" pitchFamily="34" charset="0"/>
                <a:cs typeface="Calibri" panose="020F0502020204030204" pitchFamily="34" charset="0"/>
              </a:rPr>
              <a:t>income tax credit. </a:t>
            </a:r>
            <a:r>
              <a:rPr lang="en-US" sz="900" dirty="0" smtClean="0">
                <a:latin typeface="Calibri" panose="020F0502020204030204" pitchFamily="34" charset="0"/>
                <a:cs typeface="Calibri" panose="020F0502020204030204" pitchFamily="34" charset="0"/>
              </a:rPr>
              <a:t>J. Public </a:t>
            </a:r>
            <a:r>
              <a:rPr lang="en-US" sz="900" dirty="0">
                <a:latin typeface="Calibri" panose="020F0502020204030204" pitchFamily="34" charset="0"/>
                <a:cs typeface="Calibri" panose="020F0502020204030204" pitchFamily="34" charset="0"/>
              </a:rPr>
              <a:t>H</a:t>
            </a:r>
            <a:r>
              <a:rPr lang="en-US" sz="900" dirty="0" smtClean="0">
                <a:latin typeface="Calibri" panose="020F0502020204030204" pitchFamily="34" charset="0"/>
                <a:cs typeface="Calibri" panose="020F0502020204030204" pitchFamily="34" charset="0"/>
              </a:rPr>
              <a:t>ealth </a:t>
            </a:r>
            <a:r>
              <a:rPr lang="en-US" sz="900" dirty="0">
                <a:latin typeface="Calibri" panose="020F0502020204030204" pitchFamily="34" charset="0"/>
                <a:cs typeface="Calibri" panose="020F0502020204030204" pitchFamily="34" charset="0"/>
              </a:rPr>
              <a:t>P</a:t>
            </a:r>
            <a:r>
              <a:rPr lang="en-US" sz="900" dirty="0" smtClean="0">
                <a:latin typeface="Calibri" panose="020F0502020204030204" pitchFamily="34" charset="0"/>
                <a:cs typeface="Calibri" panose="020F0502020204030204" pitchFamily="34" charset="0"/>
              </a:rPr>
              <a:t>olicy</a:t>
            </a:r>
            <a:r>
              <a:rPr lang="en-US" sz="900" dirty="0">
                <a:latin typeface="Calibri" panose="020F0502020204030204" pitchFamily="34" charset="0"/>
                <a:cs typeface="Calibri" panose="020F0502020204030204" pitchFamily="34" charset="0"/>
              </a:rPr>
              <a:t>. </a:t>
            </a:r>
            <a:r>
              <a:rPr lang="en-US" sz="900" dirty="0" smtClean="0">
                <a:latin typeface="Calibri" panose="020F0502020204030204" pitchFamily="34" charset="0"/>
                <a:cs typeface="Calibri" panose="020F0502020204030204" pitchFamily="34" charset="0"/>
              </a:rPr>
              <a:t>2009;30(2</a:t>
            </a:r>
            <a:r>
              <a:rPr lang="en-US" sz="900" dirty="0">
                <a:latin typeface="Calibri" panose="020F0502020204030204" pitchFamily="34" charset="0"/>
                <a:cs typeface="Calibri" panose="020F0502020204030204" pitchFamily="34" charset="0"/>
              </a:rPr>
              <a:t>):</a:t>
            </a:r>
            <a:r>
              <a:rPr lang="en-US" sz="900" dirty="0" smtClean="0">
                <a:latin typeface="Calibri" panose="020F0502020204030204" pitchFamily="34" charset="0"/>
                <a:cs typeface="Calibri" panose="020F0502020204030204" pitchFamily="34" charset="0"/>
              </a:rPr>
              <a:t>198-207.</a:t>
            </a:r>
          </a:p>
          <a:p>
            <a:r>
              <a:rPr lang="en-US" sz="900" baseline="30000" dirty="0" smtClean="0">
                <a:latin typeface="Calibri" panose="020F0502020204030204" pitchFamily="34" charset="0"/>
                <a:cs typeface="Calibri" panose="020F0502020204030204" pitchFamily="34" charset="0"/>
              </a:rPr>
              <a:t>7 </a:t>
            </a:r>
            <a:r>
              <a:rPr lang="en-US" sz="900" dirty="0" smtClean="0">
                <a:latin typeface="Calibri" panose="020F0502020204030204" pitchFamily="34" charset="0"/>
                <a:cs typeface="Calibri" panose="020F0502020204030204" pitchFamily="34" charset="0"/>
              </a:rPr>
              <a:t>Frank </a:t>
            </a:r>
            <a:r>
              <a:rPr lang="en-US" sz="900" dirty="0">
                <a:latin typeface="Calibri" panose="020F0502020204030204" pitchFamily="34" charset="0"/>
                <a:cs typeface="Calibri" panose="020F0502020204030204" pitchFamily="34" charset="0"/>
              </a:rPr>
              <a:t>DA, </a:t>
            </a:r>
            <a:r>
              <a:rPr lang="en-US" sz="900" dirty="0" err="1">
                <a:latin typeface="Calibri" panose="020F0502020204030204" pitchFamily="34" charset="0"/>
                <a:cs typeface="Calibri" panose="020F0502020204030204" pitchFamily="34" charset="0"/>
              </a:rPr>
              <a:t>Neault</a:t>
            </a:r>
            <a:r>
              <a:rPr lang="en-US" sz="900" dirty="0">
                <a:latin typeface="Calibri" panose="020F0502020204030204" pitchFamily="34" charset="0"/>
                <a:cs typeface="Calibri" panose="020F0502020204030204" pitchFamily="34" charset="0"/>
              </a:rPr>
              <a:t> NB, </a:t>
            </a:r>
            <a:r>
              <a:rPr lang="en-US" sz="900" dirty="0" err="1">
                <a:latin typeface="Calibri" panose="020F0502020204030204" pitchFamily="34" charset="0"/>
                <a:cs typeface="Calibri" panose="020F0502020204030204" pitchFamily="34" charset="0"/>
              </a:rPr>
              <a:t>Skalicky</a:t>
            </a:r>
            <a:r>
              <a:rPr lang="en-US" sz="900" dirty="0">
                <a:latin typeface="Calibri" panose="020F0502020204030204" pitchFamily="34" charset="0"/>
                <a:cs typeface="Calibri" panose="020F0502020204030204" pitchFamily="34" charset="0"/>
              </a:rPr>
              <a:t> A, Cook JT, Wilson JD, </a:t>
            </a:r>
            <a:r>
              <a:rPr lang="en-US" sz="900" dirty="0" err="1">
                <a:latin typeface="Calibri" panose="020F0502020204030204" pitchFamily="34" charset="0"/>
                <a:cs typeface="Calibri" panose="020F0502020204030204" pitchFamily="34" charset="0"/>
              </a:rPr>
              <a:t>Levenson</a:t>
            </a:r>
            <a:r>
              <a:rPr lang="en-US" sz="900" dirty="0">
                <a:latin typeface="Calibri" panose="020F0502020204030204" pitchFamily="34" charset="0"/>
                <a:cs typeface="Calibri" panose="020F0502020204030204" pitchFamily="34" charset="0"/>
              </a:rPr>
              <a:t> S, et al. Heat or eat: the Low </a:t>
            </a:r>
            <a:r>
              <a:rPr lang="en-US" sz="900" dirty="0" smtClean="0">
                <a:latin typeface="Calibri" panose="020F0502020204030204" pitchFamily="34" charset="0"/>
                <a:cs typeface="Calibri" panose="020F0502020204030204" pitchFamily="34" charset="0"/>
              </a:rPr>
              <a:t>Income Home </a:t>
            </a:r>
            <a:r>
              <a:rPr lang="en-US" sz="900" dirty="0">
                <a:latin typeface="Calibri" panose="020F0502020204030204" pitchFamily="34" charset="0"/>
                <a:cs typeface="Calibri" panose="020F0502020204030204" pitchFamily="34" charset="0"/>
              </a:rPr>
              <a:t>Energy Assistance Program and nutritional and health risks among children less than 3 years </a:t>
            </a:r>
            <a:r>
              <a:rPr lang="en-US" sz="900" dirty="0" smtClean="0">
                <a:latin typeface="Calibri" panose="020F0502020204030204" pitchFamily="34" charset="0"/>
                <a:cs typeface="Calibri" panose="020F0502020204030204" pitchFamily="34" charset="0"/>
              </a:rPr>
              <a:t>of age</a:t>
            </a:r>
            <a:r>
              <a:rPr lang="en-US" sz="900" dirty="0">
                <a:latin typeface="Calibri" panose="020F0502020204030204" pitchFamily="34" charset="0"/>
                <a:cs typeface="Calibri" panose="020F0502020204030204" pitchFamily="34" charset="0"/>
              </a:rPr>
              <a:t>. Pediatrics. 2006; 118(5):</a:t>
            </a:r>
            <a:r>
              <a:rPr lang="en-US" sz="900" dirty="0" smtClean="0">
                <a:latin typeface="Calibri" panose="020F0502020204030204" pitchFamily="34" charset="0"/>
                <a:cs typeface="Calibri" panose="020F0502020204030204" pitchFamily="34" charset="0"/>
              </a:rPr>
              <a:t>e1293-302</a:t>
            </a:r>
            <a:r>
              <a:rPr lang="en-US" sz="900" dirty="0">
                <a:latin typeface="Calibri" panose="020F0502020204030204" pitchFamily="34" charset="0"/>
                <a:cs typeface="Calibri" panose="020F0502020204030204" pitchFamily="34" charset="0"/>
              </a:rPr>
              <a:t>.</a:t>
            </a:r>
            <a:endParaRPr lang="en-US" sz="900" baseline="30000"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030156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Towards Health Equity</a:t>
            </a:r>
            <a:endParaRPr lang="en-US" dirty="0"/>
          </a:p>
        </p:txBody>
      </p:sp>
      <p:sp>
        <p:nvSpPr>
          <p:cNvPr id="3" name="Content Placeholder 2"/>
          <p:cNvSpPr>
            <a:spLocks noGrp="1"/>
          </p:cNvSpPr>
          <p:nvPr>
            <p:ph idx="1"/>
          </p:nvPr>
        </p:nvSpPr>
        <p:spPr/>
        <p:txBody>
          <a:bodyPr>
            <a:normAutofit/>
          </a:bodyPr>
          <a:lstStyle/>
          <a:p>
            <a:pPr marL="109537" indent="0">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A11B84FD-71E7-42A0-8DDE-27636691BB48}" type="slidenum">
              <a:rPr lang="en-US" altLang="en-US" smtClean="0"/>
              <a:pPr/>
              <a:t>18</a:t>
            </a:fld>
            <a:endParaRPr lang="en-US" altLang="en-US" dirty="0"/>
          </a:p>
        </p:txBody>
      </p:sp>
      <p:pic>
        <p:nvPicPr>
          <p:cNvPr id="6" name="Picture 5"/>
          <p:cNvPicPr>
            <a:picLocks noChangeAspect="1"/>
          </p:cNvPicPr>
          <p:nvPr/>
        </p:nvPicPr>
        <p:blipFill rotWithShape="1">
          <a:blip r:embed="rId3"/>
          <a:srcRect b="29958"/>
          <a:stretch/>
        </p:blipFill>
        <p:spPr>
          <a:xfrm>
            <a:off x="4867395" y="3276600"/>
            <a:ext cx="3743205" cy="3251014"/>
          </a:xfrm>
          <a:prstGeom prst="rect">
            <a:avLst/>
          </a:prstGeom>
          <a:ln>
            <a:solidFill>
              <a:srgbClr val="646B86"/>
            </a:solidFill>
          </a:ln>
        </p:spPr>
      </p:pic>
      <p:pic>
        <p:nvPicPr>
          <p:cNvPr id="7" name="Picture 6"/>
          <p:cNvPicPr>
            <a:picLocks noChangeAspect="1"/>
          </p:cNvPicPr>
          <p:nvPr/>
        </p:nvPicPr>
        <p:blipFill rotWithShape="1">
          <a:blip r:embed="rId4"/>
          <a:srcRect b="69855"/>
          <a:stretch/>
        </p:blipFill>
        <p:spPr>
          <a:xfrm>
            <a:off x="4729742" y="2444294"/>
            <a:ext cx="3576058" cy="1365706"/>
          </a:xfrm>
          <a:prstGeom prst="rect">
            <a:avLst/>
          </a:prstGeom>
          <a:ln>
            <a:solidFill>
              <a:srgbClr val="646B86"/>
            </a:solidFill>
          </a:ln>
        </p:spPr>
      </p:pic>
      <p:pic>
        <p:nvPicPr>
          <p:cNvPr id="10" name="Picture 9"/>
          <p:cNvPicPr>
            <a:picLocks noChangeAspect="1"/>
          </p:cNvPicPr>
          <p:nvPr/>
        </p:nvPicPr>
        <p:blipFill rotWithShape="1">
          <a:blip r:embed="rId5"/>
          <a:srcRect l="3700"/>
          <a:stretch/>
        </p:blipFill>
        <p:spPr>
          <a:xfrm>
            <a:off x="609600" y="2438400"/>
            <a:ext cx="3919275" cy="3087469"/>
          </a:xfrm>
          <a:prstGeom prst="rect">
            <a:avLst/>
          </a:prstGeom>
          <a:ln>
            <a:solidFill>
              <a:srgbClr val="646B86"/>
            </a:solidFill>
          </a:ln>
        </p:spPr>
      </p:pic>
      <p:pic>
        <p:nvPicPr>
          <p:cNvPr id="8" name="Picture 7"/>
          <p:cNvPicPr>
            <a:picLocks noChangeAspect="1"/>
          </p:cNvPicPr>
          <p:nvPr/>
        </p:nvPicPr>
        <p:blipFill rotWithShape="1">
          <a:blip r:embed="rId6"/>
          <a:srcRect t="2496" b="6322"/>
          <a:stretch/>
        </p:blipFill>
        <p:spPr>
          <a:xfrm>
            <a:off x="1066800" y="4267200"/>
            <a:ext cx="3254530" cy="2289012"/>
          </a:xfrm>
          <a:prstGeom prst="rect">
            <a:avLst/>
          </a:prstGeom>
          <a:noFill/>
          <a:ln>
            <a:solidFill>
              <a:srgbClr val="646B86"/>
            </a:solidFill>
          </a:ln>
        </p:spPr>
      </p:pic>
      <p:sp>
        <p:nvSpPr>
          <p:cNvPr id="9" name="TextBox 8"/>
          <p:cNvSpPr txBox="1"/>
          <p:nvPr/>
        </p:nvSpPr>
        <p:spPr>
          <a:xfrm>
            <a:off x="571464" y="1408093"/>
            <a:ext cx="7886736" cy="954107"/>
          </a:xfrm>
          <a:prstGeom prst="rect">
            <a:avLst/>
          </a:prstGeom>
          <a:noFill/>
        </p:spPr>
        <p:txBody>
          <a:bodyPr wrap="square" rtlCol="0">
            <a:spAutoFit/>
          </a:bodyPr>
          <a:lstStyle/>
          <a:p>
            <a:r>
              <a:rPr lang="en-US" sz="2800" dirty="0" smtClean="0">
                <a:latin typeface="Calibri" panose="020F0502020204030204" pitchFamily="34" charset="0"/>
                <a:cs typeface="Calibri" panose="020F0502020204030204" pitchFamily="34" charset="0"/>
              </a:rPr>
              <a:t>A focus on social determinants of health and social needs presents pathways to achieving health equity.   </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502936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[Placeholder for Strategic Priorities]</a:t>
            </a:r>
            <a:endParaRPr lang="en-US" dirty="0"/>
          </a:p>
        </p:txBody>
      </p:sp>
      <p:sp>
        <p:nvSpPr>
          <p:cNvPr id="3" name="Content Placeholder 2"/>
          <p:cNvSpPr>
            <a:spLocks noGrp="1"/>
          </p:cNvSpPr>
          <p:nvPr>
            <p:ph idx="1"/>
          </p:nvPr>
        </p:nvSpPr>
        <p:spPr/>
        <p:txBody>
          <a:bodyPr/>
          <a:lstStyle/>
          <a:p>
            <a:r>
              <a:rPr lang="en-US" dirty="0" smtClean="0"/>
              <a:t>[List your organization’s strategic priorities that align with a focus on patient social needs]</a:t>
            </a:r>
            <a:endParaRPr lang="en-US" dirty="0"/>
          </a:p>
        </p:txBody>
      </p:sp>
      <p:sp>
        <p:nvSpPr>
          <p:cNvPr id="4" name="Slide Number Placeholder 3"/>
          <p:cNvSpPr>
            <a:spLocks noGrp="1"/>
          </p:cNvSpPr>
          <p:nvPr>
            <p:ph type="sldNum" sz="quarter" idx="10"/>
          </p:nvPr>
        </p:nvSpPr>
        <p:spPr/>
        <p:txBody>
          <a:bodyPr/>
          <a:lstStyle/>
          <a:p>
            <a:fld id="{A11B84FD-71E7-42A0-8DDE-27636691BB48}" type="slidenum">
              <a:rPr lang="en-US" altLang="en-US" smtClean="0"/>
              <a:pPr/>
              <a:t>19</a:t>
            </a:fld>
            <a:endParaRPr lang="en-US" altLang="en-US" dirty="0"/>
          </a:p>
        </p:txBody>
      </p:sp>
    </p:spTree>
    <p:extLst>
      <p:ext uri="{BB962C8B-B14F-4D97-AF65-F5344CB8AC3E}">
        <p14:creationId xmlns:p14="http://schemas.microsoft.com/office/powerpoint/2010/main" val="8875594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p:txBody>
          <a:bodyPr/>
          <a:lstStyle/>
          <a:p>
            <a:pPr eaLnBrk="1" hangingPunct="1"/>
            <a:r>
              <a:rPr lang="en-US" altLang="en-US" dirty="0" smtClean="0"/>
              <a:t>Learning Objectives</a:t>
            </a:r>
          </a:p>
        </p:txBody>
      </p:sp>
      <p:sp>
        <p:nvSpPr>
          <p:cNvPr id="19458" name="Content Placeholder 2"/>
          <p:cNvSpPr>
            <a:spLocks noGrp="1"/>
          </p:cNvSpPr>
          <p:nvPr>
            <p:ph idx="1"/>
          </p:nvPr>
        </p:nvSpPr>
        <p:spPr/>
        <p:txBody>
          <a:bodyPr>
            <a:normAutofit/>
          </a:bodyPr>
          <a:lstStyle/>
          <a:p>
            <a:r>
              <a:rPr lang="en-US" sz="2400" dirty="0"/>
              <a:t>Learn about local collaboration through COACH to address food insecurity.</a:t>
            </a:r>
          </a:p>
          <a:p>
            <a:r>
              <a:rPr lang="en-US" sz="2400" dirty="0" smtClean="0"/>
              <a:t>Understand value of incorporating an understanding of patient social needs into care. </a:t>
            </a:r>
          </a:p>
          <a:p>
            <a:r>
              <a:rPr lang="en-US" sz="2400" dirty="0" smtClean="0"/>
              <a:t>Gain </a:t>
            </a:r>
            <a:r>
              <a:rPr lang="en-US" sz="2400" dirty="0"/>
              <a:t>background on food insecurity and its impact on health.</a:t>
            </a:r>
          </a:p>
          <a:p>
            <a:r>
              <a:rPr lang="en-US" sz="2400" dirty="0" smtClean="0"/>
              <a:t>Understand how to screen for food insecurity and how your institution is intervening to address positive screens.</a:t>
            </a:r>
          </a:p>
          <a:p>
            <a:r>
              <a:rPr lang="en-US" sz="2400" dirty="0" smtClean="0"/>
              <a:t>Based on your role, learn specific ways that you and others on your team can help to identify food insecurity and get patients the food they need to lead healthy lives. </a:t>
            </a:r>
          </a:p>
          <a:p>
            <a:endParaRPr lang="en-US" dirty="0" smtClean="0"/>
          </a:p>
        </p:txBody>
      </p:sp>
      <p:sp>
        <p:nvSpPr>
          <p:cNvPr id="19459" name="Slide Number Placeholder 3"/>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EB67F6D5-9FEA-4832-BF7B-FC08A9E2FF61}" type="slidenum">
              <a:rPr lang="en-US" altLang="en-US">
                <a:solidFill>
                  <a:srgbClr val="FFFFFF"/>
                </a:solidFill>
                <a:latin typeface="Calibri" panose="020F0502020204030204" pitchFamily="34" charset="0"/>
              </a:rPr>
              <a:pPr/>
              <a:t>2</a:t>
            </a:fld>
            <a:endParaRPr lang="en-US" altLang="en-US" dirty="0">
              <a:solidFill>
                <a:srgbClr val="FFFFFF"/>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Module 2: </a:t>
            </a:r>
            <a:br>
              <a:rPr lang="en-US" dirty="0" smtClean="0"/>
            </a:br>
            <a:r>
              <a:rPr lang="en-US" dirty="0" smtClean="0"/>
              <a:t>Background on Food Insecurity</a:t>
            </a:r>
            <a:endParaRPr lang="en-US" dirty="0"/>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2"/>
          </p:nvPr>
        </p:nvSpPr>
        <p:spPr/>
        <p:txBody>
          <a:bodyPr/>
          <a:lstStyle/>
          <a:p>
            <a:fld id="{3410CBFC-1BCB-4253-94A3-B35F1D52B27C}" type="slidenum">
              <a:rPr lang="en-US" altLang="en-US" smtClean="0"/>
              <a:pPr/>
              <a:t>20</a:t>
            </a:fld>
            <a:endParaRPr lang="en-US" altLang="en-US"/>
          </a:p>
        </p:txBody>
      </p:sp>
    </p:spTree>
    <p:extLst>
      <p:ext uri="{BB962C8B-B14F-4D97-AF65-F5344CB8AC3E}">
        <p14:creationId xmlns:p14="http://schemas.microsoft.com/office/powerpoint/2010/main" val="17750865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Food Insecurity?</a:t>
            </a:r>
            <a:endParaRPr lang="en-US" dirty="0"/>
          </a:p>
        </p:txBody>
      </p:sp>
      <p:sp>
        <p:nvSpPr>
          <p:cNvPr id="4" name="Slide Number Placeholder 3"/>
          <p:cNvSpPr>
            <a:spLocks noGrp="1"/>
          </p:cNvSpPr>
          <p:nvPr>
            <p:ph type="sldNum" sz="quarter" idx="10"/>
          </p:nvPr>
        </p:nvSpPr>
        <p:spPr/>
        <p:txBody>
          <a:bodyPr/>
          <a:lstStyle/>
          <a:p>
            <a:fld id="{A11B84FD-71E7-42A0-8DDE-27636691BB48}" type="slidenum">
              <a:rPr lang="en-US" altLang="en-US" smtClean="0"/>
              <a:pPr/>
              <a:t>21</a:t>
            </a:fld>
            <a:endParaRPr lang="en-US" altLang="en-US" dirty="0"/>
          </a:p>
        </p:txBody>
      </p:sp>
      <p:graphicFrame>
        <p:nvGraphicFramePr>
          <p:cNvPr id="6" name="Diagram 5"/>
          <p:cNvGraphicFramePr/>
          <p:nvPr>
            <p:extLst>
              <p:ext uri="{D42A27DB-BD31-4B8C-83A1-F6EECF244321}">
                <p14:modId xmlns:p14="http://schemas.microsoft.com/office/powerpoint/2010/main" val="3011988365"/>
              </p:ext>
            </p:extLst>
          </p:nvPr>
        </p:nvGraphicFramePr>
        <p:xfrm>
          <a:off x="533400" y="1484638"/>
          <a:ext cx="7772400" cy="47637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p:cNvSpPr/>
          <p:nvPr/>
        </p:nvSpPr>
        <p:spPr>
          <a:xfrm>
            <a:off x="304800" y="6400800"/>
            <a:ext cx="8001000" cy="276999"/>
          </a:xfrm>
          <a:prstGeom prst="rect">
            <a:avLst/>
          </a:prstGeom>
        </p:spPr>
        <p:txBody>
          <a:bodyPr wrap="square">
            <a:spAutoFit/>
          </a:bodyPr>
          <a:lstStyle/>
          <a:p>
            <a:pPr algn="r"/>
            <a:r>
              <a:rPr lang="en-US" sz="1200" dirty="0" smtClean="0">
                <a:latin typeface="Calibri" panose="020F0502020204030204" pitchFamily="34" charset="0"/>
                <a:cs typeface="Calibri" panose="020F0502020204030204" pitchFamily="34" charset="0"/>
              </a:rPr>
              <a:t>Sources: USDA, Feeding America</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255681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It’s Like</a:t>
            </a:r>
            <a:endParaRPr lang="en-US" dirty="0"/>
          </a:p>
        </p:txBody>
      </p:sp>
      <p:sp>
        <p:nvSpPr>
          <p:cNvPr id="4" name="Slide Number Placeholder 3"/>
          <p:cNvSpPr>
            <a:spLocks noGrp="1"/>
          </p:cNvSpPr>
          <p:nvPr>
            <p:ph type="sldNum" sz="quarter" idx="10"/>
          </p:nvPr>
        </p:nvSpPr>
        <p:spPr/>
        <p:txBody>
          <a:bodyPr/>
          <a:lstStyle/>
          <a:p>
            <a:fld id="{A11B84FD-71E7-42A0-8DDE-27636691BB48}" type="slidenum">
              <a:rPr lang="en-US" altLang="en-US" smtClean="0"/>
              <a:pPr/>
              <a:t>22</a:t>
            </a:fld>
            <a:endParaRPr lang="en-US" altLang="en-US" dirty="0"/>
          </a:p>
        </p:txBody>
      </p:sp>
      <p:pic>
        <p:nvPicPr>
          <p:cNvPr id="8" name="J2dOKcBgGi4"/>
          <p:cNvPicPr>
            <a:picLocks noGrp="1" noRot="1" noChangeAspect="1"/>
          </p:cNvPicPr>
          <p:nvPr>
            <p:ph idx="1"/>
            <a:videoFile r:link="rId1"/>
          </p:nvPr>
        </p:nvPicPr>
        <p:blipFill>
          <a:blip r:embed="rId4"/>
          <a:stretch>
            <a:fillRect/>
          </a:stretch>
        </p:blipFill>
        <p:spPr>
          <a:xfrm>
            <a:off x="864792" y="1615226"/>
            <a:ext cx="7414415" cy="4170608"/>
          </a:xfrm>
          <a:prstGeom prst="rect">
            <a:avLst/>
          </a:prstGeom>
        </p:spPr>
      </p:pic>
      <p:sp>
        <p:nvSpPr>
          <p:cNvPr id="9" name="Rectangle 8"/>
          <p:cNvSpPr/>
          <p:nvPr/>
        </p:nvSpPr>
        <p:spPr>
          <a:xfrm>
            <a:off x="1960034" y="6019800"/>
            <a:ext cx="5181600" cy="276999"/>
          </a:xfrm>
          <a:prstGeom prst="rect">
            <a:avLst/>
          </a:prstGeom>
        </p:spPr>
        <p:txBody>
          <a:bodyPr wrap="square">
            <a:spAutoFit/>
          </a:bodyPr>
          <a:lstStyle/>
          <a:p>
            <a:pPr algn="ctr"/>
            <a:r>
              <a:rPr lang="en-US" sz="1200" dirty="0">
                <a:latin typeface="Calibri" panose="020F0502020204030204" pitchFamily="34" charset="0"/>
                <a:cs typeface="Calibri" panose="020F0502020204030204" pitchFamily="34" charset="0"/>
                <a:hlinkClick r:id="rId5"/>
              </a:rPr>
              <a:t>https://</a:t>
            </a:r>
            <a:r>
              <a:rPr lang="en-US" sz="1200" dirty="0" smtClean="0">
                <a:latin typeface="Calibri" panose="020F0502020204030204" pitchFamily="34" charset="0"/>
                <a:cs typeface="Calibri" panose="020F0502020204030204" pitchFamily="34" charset="0"/>
                <a:hlinkClick r:id="rId5"/>
              </a:rPr>
              <a:t>youtu.be/J2dOKcBgGi4</a:t>
            </a:r>
            <a:r>
              <a:rPr lang="en-US" sz="1200" dirty="0" smtClean="0">
                <a:latin typeface="Calibri" panose="020F0502020204030204" pitchFamily="34" charset="0"/>
                <a:cs typeface="Calibri" panose="020F0502020204030204" pitchFamily="34" charset="0"/>
              </a:rPr>
              <a:t> </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70219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“Food is Medicine” </a:t>
            </a:r>
            <a:endParaRPr lang="en-US" dirty="0"/>
          </a:p>
        </p:txBody>
      </p:sp>
      <p:sp>
        <p:nvSpPr>
          <p:cNvPr id="3" name="Content Placeholder 2"/>
          <p:cNvSpPr>
            <a:spLocks noGrp="1"/>
          </p:cNvSpPr>
          <p:nvPr>
            <p:ph idx="1"/>
          </p:nvPr>
        </p:nvSpPr>
        <p:spPr/>
        <p:txBody>
          <a:bodyPr/>
          <a:lstStyle/>
          <a:p>
            <a:r>
              <a:rPr lang="en-US" dirty="0"/>
              <a:t>The </a:t>
            </a:r>
            <a:r>
              <a:rPr lang="en-US" dirty="0" smtClean="0"/>
              <a:t>purpose </a:t>
            </a:r>
            <a:r>
              <a:rPr lang="en-US" dirty="0"/>
              <a:t>of “Food is Medicine” efforts is </a:t>
            </a:r>
            <a:r>
              <a:rPr lang="en-US" dirty="0" smtClean="0"/>
              <a:t>to provide food that is tailored to those </a:t>
            </a:r>
            <a:r>
              <a:rPr lang="en-US" dirty="0"/>
              <a:t>with acute or chronic illness or disability. </a:t>
            </a:r>
          </a:p>
          <a:p>
            <a:r>
              <a:rPr lang="en-US" dirty="0" smtClean="0"/>
              <a:t>Food insecurity interventions are </a:t>
            </a:r>
            <a:r>
              <a:rPr lang="en-US" b="1" dirty="0" smtClean="0"/>
              <a:t>distinct</a:t>
            </a:r>
            <a:r>
              <a:rPr lang="en-US" dirty="0" smtClean="0"/>
              <a:t> from “Food is Medicine” interventions.</a:t>
            </a:r>
          </a:p>
          <a:p>
            <a:r>
              <a:rPr lang="en-US" dirty="0" smtClean="0"/>
              <a:t>Interventions to address food insecurity are broad-based and deployed regardless of severity of illness or symptoms. </a:t>
            </a:r>
            <a:endParaRPr lang="en-US" dirty="0"/>
          </a:p>
        </p:txBody>
      </p:sp>
      <p:sp>
        <p:nvSpPr>
          <p:cNvPr id="4" name="Slide Number Placeholder 3"/>
          <p:cNvSpPr>
            <a:spLocks noGrp="1"/>
          </p:cNvSpPr>
          <p:nvPr>
            <p:ph type="sldNum" sz="quarter" idx="10"/>
          </p:nvPr>
        </p:nvSpPr>
        <p:spPr/>
        <p:txBody>
          <a:bodyPr/>
          <a:lstStyle/>
          <a:p>
            <a:fld id="{A11B84FD-71E7-42A0-8DDE-27636691BB48}" type="slidenum">
              <a:rPr lang="en-US" altLang="en-US" smtClean="0"/>
              <a:pPr/>
              <a:t>23</a:t>
            </a:fld>
            <a:endParaRPr lang="en-US" altLang="en-US" dirty="0"/>
          </a:p>
        </p:txBody>
      </p:sp>
    </p:spTree>
    <p:extLst>
      <p:ext uri="{BB962C8B-B14F-4D97-AF65-F5344CB8AC3E}">
        <p14:creationId xmlns:p14="http://schemas.microsoft.com/office/powerpoint/2010/main" val="37263341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“Food is Medicine” Pyramid</a:t>
            </a:r>
            <a:endParaRPr lang="en-US" dirty="0"/>
          </a:p>
        </p:txBody>
      </p:sp>
      <p:sp>
        <p:nvSpPr>
          <p:cNvPr id="4" name="Slide Number Placeholder 3"/>
          <p:cNvSpPr>
            <a:spLocks noGrp="1"/>
          </p:cNvSpPr>
          <p:nvPr>
            <p:ph type="sldNum" sz="quarter" idx="10"/>
          </p:nvPr>
        </p:nvSpPr>
        <p:spPr/>
        <p:txBody>
          <a:bodyPr/>
          <a:lstStyle/>
          <a:p>
            <a:fld id="{A11B84FD-71E7-42A0-8DDE-27636691BB48}" type="slidenum">
              <a:rPr lang="en-US" altLang="en-US" smtClean="0"/>
              <a:pPr/>
              <a:t>24</a:t>
            </a:fld>
            <a:endParaRPr lang="en-US" altLang="en-US" dirty="0"/>
          </a:p>
        </p:txBody>
      </p:sp>
      <p:pic>
        <p:nvPicPr>
          <p:cNvPr id="1026" name="Picture 2" descr="https://static1.squarespace.com/static/580a7cb9e3df2806e84bb687/t/5c8a5bbf6e9a7f0d61202be8/1552571328303/Picture1.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9600" y="1524000"/>
            <a:ext cx="8229600" cy="487612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914400" y="6344817"/>
            <a:ext cx="7315200" cy="276999"/>
          </a:xfrm>
          <a:prstGeom prst="rect">
            <a:avLst/>
          </a:prstGeom>
        </p:spPr>
        <p:txBody>
          <a:bodyPr wrap="square">
            <a:spAutoFit/>
          </a:bodyPr>
          <a:lstStyle/>
          <a:p>
            <a:pPr algn="ctr"/>
            <a:r>
              <a:rPr lang="en-US" sz="1200" dirty="0">
                <a:latin typeface="Calibri" panose="020F0502020204030204" pitchFamily="34" charset="0"/>
                <a:cs typeface="Calibri" panose="020F0502020204030204" pitchFamily="34" charset="0"/>
                <a:hlinkClick r:id="rId4"/>
              </a:rPr>
              <a:t>http://www.fimcoalition.org/our-model</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076697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Priority in Pennsylvania</a:t>
            </a:r>
            <a:endParaRPr lang="en-US" dirty="0"/>
          </a:p>
        </p:txBody>
      </p:sp>
      <p:sp>
        <p:nvSpPr>
          <p:cNvPr id="4" name="Slide Number Placeholder 3"/>
          <p:cNvSpPr>
            <a:spLocks noGrp="1"/>
          </p:cNvSpPr>
          <p:nvPr>
            <p:ph type="sldNum" sz="quarter" idx="10"/>
          </p:nvPr>
        </p:nvSpPr>
        <p:spPr/>
        <p:txBody>
          <a:bodyPr/>
          <a:lstStyle/>
          <a:p>
            <a:fld id="{A11B84FD-71E7-42A0-8DDE-27636691BB48}" type="slidenum">
              <a:rPr lang="en-US" altLang="en-US" smtClean="0"/>
              <a:pPr/>
              <a:t>25</a:t>
            </a:fld>
            <a:endParaRPr lang="en-US" altLang="en-US" dirty="0"/>
          </a:p>
        </p:txBody>
      </p:sp>
      <p:pic>
        <p:nvPicPr>
          <p:cNvPr id="5" name="Picture 4"/>
          <p:cNvPicPr>
            <a:picLocks noChangeAspect="1"/>
          </p:cNvPicPr>
          <p:nvPr/>
        </p:nvPicPr>
        <p:blipFill>
          <a:blip r:embed="rId3"/>
          <a:stretch>
            <a:fillRect/>
          </a:stretch>
        </p:blipFill>
        <p:spPr>
          <a:xfrm>
            <a:off x="6128846" y="2319393"/>
            <a:ext cx="2557954" cy="3124200"/>
          </a:xfrm>
          <a:prstGeom prst="rect">
            <a:avLst/>
          </a:prstGeom>
          <a:effectLst>
            <a:outerShdw blurRad="50800" dist="38100" dir="2700000" algn="tl" rotWithShape="0">
              <a:prstClr val="black">
                <a:alpha val="40000"/>
              </a:prstClr>
            </a:outerShdw>
          </a:effectLst>
        </p:spPr>
      </p:pic>
      <p:sp>
        <p:nvSpPr>
          <p:cNvPr id="6" name="Rectangle 5"/>
          <p:cNvSpPr/>
          <p:nvPr/>
        </p:nvSpPr>
        <p:spPr>
          <a:xfrm>
            <a:off x="363625" y="6155689"/>
            <a:ext cx="8001000" cy="276999"/>
          </a:xfrm>
          <a:prstGeom prst="rect">
            <a:avLst/>
          </a:prstGeom>
        </p:spPr>
        <p:txBody>
          <a:bodyPr wrap="square">
            <a:spAutoFit/>
          </a:bodyPr>
          <a:lstStyle/>
          <a:p>
            <a:pPr algn="ctr"/>
            <a:r>
              <a:rPr lang="en-US" sz="1200" dirty="0">
                <a:latin typeface="Calibri" panose="020F0502020204030204" pitchFamily="34" charset="0"/>
                <a:cs typeface="Calibri" panose="020F0502020204030204" pitchFamily="34" charset="0"/>
                <a:hlinkClick r:id="rId4"/>
              </a:rPr>
              <a:t>https://www.dhs.pa.gov/about/Ending-Hunger/Documents/Setting%20the%20Table.pdf</a:t>
            </a:r>
            <a:endParaRPr lang="en-US" sz="1200" dirty="0">
              <a:latin typeface="Calibri" panose="020F0502020204030204" pitchFamily="34" charset="0"/>
              <a:cs typeface="Calibri" panose="020F0502020204030204" pitchFamily="34" charset="0"/>
            </a:endParaRPr>
          </a:p>
        </p:txBody>
      </p:sp>
      <p:pic>
        <p:nvPicPr>
          <p:cNvPr id="8" name="Picture 7"/>
          <p:cNvPicPr>
            <a:picLocks noChangeAspect="1"/>
          </p:cNvPicPr>
          <p:nvPr/>
        </p:nvPicPr>
        <p:blipFill>
          <a:blip r:embed="rId5"/>
          <a:stretch>
            <a:fillRect/>
          </a:stretch>
        </p:blipFill>
        <p:spPr>
          <a:xfrm>
            <a:off x="464457" y="1607296"/>
            <a:ext cx="5448684" cy="4548393"/>
          </a:xfrm>
          <a:prstGeom prst="rect">
            <a:avLst/>
          </a:prstGeom>
        </p:spPr>
      </p:pic>
    </p:spTree>
    <p:extLst>
      <p:ext uri="{BB962C8B-B14F-4D97-AF65-F5344CB8AC3E}">
        <p14:creationId xmlns:p14="http://schemas.microsoft.com/office/powerpoint/2010/main" val="22796981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Food Insecurity in Philadelphia</a:t>
            </a:r>
            <a:endParaRPr lang="en-US" dirty="0"/>
          </a:p>
        </p:txBody>
      </p:sp>
      <p:sp>
        <p:nvSpPr>
          <p:cNvPr id="3" name="Content Placeholder 2"/>
          <p:cNvSpPr>
            <a:spLocks noGrp="1"/>
          </p:cNvSpPr>
          <p:nvPr>
            <p:ph idx="1"/>
          </p:nvPr>
        </p:nvSpPr>
        <p:spPr/>
        <p:txBody>
          <a:bodyPr/>
          <a:lstStyle/>
          <a:p>
            <a:pPr marL="109537" indent="0">
              <a:buNone/>
            </a:pPr>
            <a:r>
              <a:rPr lang="en-US" dirty="0" smtClean="0"/>
              <a:t>1 in 5 Philadelphians—over 300,000 residents—are food insecure. </a:t>
            </a:r>
            <a:r>
              <a:rPr lang="en-US" sz="1400" i="1" dirty="0" smtClean="0"/>
              <a:t>(Source: Map the Meal Gap 2017, Feeding America)</a:t>
            </a:r>
            <a:endParaRPr lang="en-US" sz="2400" i="1" dirty="0"/>
          </a:p>
        </p:txBody>
      </p:sp>
      <p:sp>
        <p:nvSpPr>
          <p:cNvPr id="4" name="Slide Number Placeholder 3"/>
          <p:cNvSpPr>
            <a:spLocks noGrp="1"/>
          </p:cNvSpPr>
          <p:nvPr>
            <p:ph type="sldNum" sz="quarter" idx="10"/>
          </p:nvPr>
        </p:nvSpPr>
        <p:spPr/>
        <p:txBody>
          <a:bodyPr/>
          <a:lstStyle/>
          <a:p>
            <a:fld id="{A11B84FD-71E7-42A0-8DDE-27636691BB48}" type="slidenum">
              <a:rPr lang="en-US" altLang="en-US" smtClean="0"/>
              <a:pPr/>
              <a:t>26</a:t>
            </a:fld>
            <a:endParaRPr lang="en-US" altLang="en-US" dirty="0"/>
          </a:p>
        </p:txBody>
      </p:sp>
      <p:sp>
        <p:nvSpPr>
          <p:cNvPr id="6" name="Rectangle 5"/>
          <p:cNvSpPr/>
          <p:nvPr/>
        </p:nvSpPr>
        <p:spPr>
          <a:xfrm>
            <a:off x="914400" y="6344817"/>
            <a:ext cx="7315200" cy="276999"/>
          </a:xfrm>
          <a:prstGeom prst="rect">
            <a:avLst/>
          </a:prstGeom>
        </p:spPr>
        <p:txBody>
          <a:bodyPr wrap="square">
            <a:spAutoFit/>
          </a:bodyPr>
          <a:lstStyle/>
          <a:p>
            <a:r>
              <a:rPr lang="en-US" sz="1200" dirty="0">
                <a:latin typeface="Calibri" panose="020F0502020204030204" pitchFamily="34" charset="0"/>
                <a:cs typeface="Calibri" panose="020F0502020204030204" pitchFamily="34" charset="0"/>
                <a:hlinkClick r:id="rId3"/>
              </a:rPr>
              <a:t>https://essentialhospitals.org/wp-content/uploads/2016/06/Food-Insecurity-Health-Equity-Essential-Hospitals.pdf</a:t>
            </a:r>
            <a:endParaRPr lang="en-US" sz="1200" dirty="0">
              <a:latin typeface="Calibri" panose="020F0502020204030204" pitchFamily="34" charset="0"/>
              <a:cs typeface="Calibri" panose="020F0502020204030204" pitchFamily="34" charset="0"/>
            </a:endParaRPr>
          </a:p>
        </p:txBody>
      </p:sp>
      <p:cxnSp>
        <p:nvCxnSpPr>
          <p:cNvPr id="8" name="Straight Arrow Connector 7"/>
          <p:cNvCxnSpPr/>
          <p:nvPr/>
        </p:nvCxnSpPr>
        <p:spPr>
          <a:xfrm>
            <a:off x="4791075" y="3505200"/>
            <a:ext cx="619125" cy="838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533525" y="2667000"/>
            <a:ext cx="6076950" cy="3526879"/>
            <a:chOff x="1752600" y="2720039"/>
            <a:chExt cx="6076950" cy="3526879"/>
          </a:xfrm>
        </p:grpSpPr>
        <p:pic>
          <p:nvPicPr>
            <p:cNvPr id="5" name="Picture 4"/>
            <p:cNvPicPr>
              <a:picLocks noChangeAspect="1"/>
            </p:cNvPicPr>
            <p:nvPr/>
          </p:nvPicPr>
          <p:blipFill>
            <a:blip r:embed="rId4"/>
            <a:stretch>
              <a:fillRect/>
            </a:stretch>
          </p:blipFill>
          <p:spPr>
            <a:xfrm>
              <a:off x="1752600" y="2720039"/>
              <a:ext cx="6076950" cy="3526879"/>
            </a:xfrm>
            <a:prstGeom prst="rect">
              <a:avLst/>
            </a:prstGeom>
          </p:spPr>
        </p:pic>
        <p:sp>
          <p:nvSpPr>
            <p:cNvPr id="16" name="TextBox 15"/>
            <p:cNvSpPr txBox="1"/>
            <p:nvPr/>
          </p:nvSpPr>
          <p:spPr>
            <a:xfrm>
              <a:off x="6324600" y="4966156"/>
              <a:ext cx="228600" cy="230832"/>
            </a:xfrm>
            <a:prstGeom prst="rect">
              <a:avLst/>
            </a:prstGeom>
            <a:noFill/>
          </p:spPr>
          <p:txBody>
            <a:bodyPr wrap="square" rtlCol="0">
              <a:spAutoFit/>
            </a:bodyPr>
            <a:lstStyle/>
            <a:p>
              <a:r>
                <a:rPr lang="en-US" sz="900" dirty="0" smtClean="0">
                  <a:latin typeface="Calibri Light" panose="020F0302020204030204" pitchFamily="34" charset="0"/>
                  <a:cs typeface="Calibri Light" panose="020F0302020204030204" pitchFamily="34" charset="0"/>
                </a:rPr>
                <a:t>l</a:t>
              </a:r>
              <a:endParaRPr lang="en-US" sz="900" dirty="0">
                <a:latin typeface="Calibri Light" panose="020F0302020204030204" pitchFamily="34" charset="0"/>
                <a:cs typeface="Calibri Light" panose="020F0302020204030204" pitchFamily="34" charset="0"/>
              </a:endParaRPr>
            </a:p>
          </p:txBody>
        </p:sp>
      </p:grpSp>
      <p:cxnSp>
        <p:nvCxnSpPr>
          <p:cNvPr id="25" name="Straight Arrow Connector 24"/>
          <p:cNvCxnSpPr/>
          <p:nvPr/>
        </p:nvCxnSpPr>
        <p:spPr>
          <a:xfrm>
            <a:off x="4876800" y="3962400"/>
            <a:ext cx="381000" cy="381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85960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Hunger in Philadelphia is Worsening…</a:t>
            </a:r>
            <a:endParaRPr lang="en-US" dirty="0"/>
          </a:p>
        </p:txBody>
      </p:sp>
      <p:sp>
        <p:nvSpPr>
          <p:cNvPr id="4" name="Slide Number Placeholder 3"/>
          <p:cNvSpPr>
            <a:spLocks noGrp="1"/>
          </p:cNvSpPr>
          <p:nvPr>
            <p:ph type="sldNum" sz="quarter" idx="10"/>
          </p:nvPr>
        </p:nvSpPr>
        <p:spPr/>
        <p:txBody>
          <a:bodyPr/>
          <a:lstStyle/>
          <a:p>
            <a:fld id="{A11B84FD-71E7-42A0-8DDE-27636691BB48}" type="slidenum">
              <a:rPr lang="en-US" altLang="en-US" smtClean="0"/>
              <a:pPr/>
              <a:t>27</a:t>
            </a:fld>
            <a:endParaRPr lang="en-US" altLang="en-US" dirty="0"/>
          </a:p>
        </p:txBody>
      </p:sp>
      <p:pic>
        <p:nvPicPr>
          <p:cNvPr id="5" name="Picture 4"/>
          <p:cNvPicPr>
            <a:picLocks noChangeAspect="1"/>
          </p:cNvPicPr>
          <p:nvPr/>
        </p:nvPicPr>
        <p:blipFill>
          <a:blip r:embed="rId3"/>
          <a:stretch>
            <a:fillRect/>
          </a:stretch>
        </p:blipFill>
        <p:spPr>
          <a:xfrm>
            <a:off x="495041" y="1539064"/>
            <a:ext cx="5338982" cy="476458"/>
          </a:xfrm>
          <a:prstGeom prst="rect">
            <a:avLst/>
          </a:prstGeom>
        </p:spPr>
      </p:pic>
      <p:sp>
        <p:nvSpPr>
          <p:cNvPr id="7" name="Rectangle 6"/>
          <p:cNvSpPr/>
          <p:nvPr/>
        </p:nvSpPr>
        <p:spPr>
          <a:xfrm>
            <a:off x="4932974" y="5943600"/>
            <a:ext cx="3967532" cy="461665"/>
          </a:xfrm>
          <a:prstGeom prst="rect">
            <a:avLst/>
          </a:prstGeom>
        </p:spPr>
        <p:txBody>
          <a:bodyPr wrap="square">
            <a:spAutoFit/>
          </a:bodyPr>
          <a:lstStyle/>
          <a:p>
            <a:pPr algn="ctr"/>
            <a:r>
              <a:rPr lang="en-US" sz="1200" dirty="0">
                <a:latin typeface="Calibri" panose="020F0502020204030204" pitchFamily="34" charset="0"/>
                <a:cs typeface="Calibri" panose="020F0502020204030204" pitchFamily="34" charset="0"/>
                <a:hlinkClick r:id="rId4"/>
              </a:rPr>
              <a:t>https://www.hungerfreeamerica.org/sites/default/files/atoms/files/Philadelphia%20Hunger%20Report%202018_0.pdf</a:t>
            </a:r>
            <a:endParaRPr lang="en-US" sz="1200" dirty="0">
              <a:latin typeface="Calibri" panose="020F0502020204030204" pitchFamily="34" charset="0"/>
              <a:cs typeface="Calibri" panose="020F0502020204030204" pitchFamily="34" charset="0"/>
            </a:endParaRPr>
          </a:p>
        </p:txBody>
      </p:sp>
      <p:pic>
        <p:nvPicPr>
          <p:cNvPr id="8" name="Picture 7"/>
          <p:cNvPicPr>
            <a:picLocks noChangeAspect="1"/>
          </p:cNvPicPr>
          <p:nvPr/>
        </p:nvPicPr>
        <p:blipFill rotWithShape="1">
          <a:blip r:embed="rId5"/>
          <a:srcRect l="28004" t="2771" r="14210"/>
          <a:stretch/>
        </p:blipFill>
        <p:spPr>
          <a:xfrm>
            <a:off x="5096776" y="4295013"/>
            <a:ext cx="3622681" cy="1559055"/>
          </a:xfrm>
          <a:prstGeom prst="rect">
            <a:avLst/>
          </a:prstGeom>
        </p:spPr>
      </p:pic>
      <p:pic>
        <p:nvPicPr>
          <p:cNvPr id="10" name="Picture 9"/>
          <p:cNvPicPr>
            <a:picLocks noChangeAspect="1"/>
          </p:cNvPicPr>
          <p:nvPr/>
        </p:nvPicPr>
        <p:blipFill>
          <a:blip r:embed="rId6"/>
          <a:stretch>
            <a:fillRect/>
          </a:stretch>
        </p:blipFill>
        <p:spPr>
          <a:xfrm>
            <a:off x="574066" y="2183075"/>
            <a:ext cx="4191000" cy="2638269"/>
          </a:xfrm>
          <a:prstGeom prst="rect">
            <a:avLst/>
          </a:prstGeom>
        </p:spPr>
      </p:pic>
      <p:sp>
        <p:nvSpPr>
          <p:cNvPr id="11" name="Rectangle 10"/>
          <p:cNvSpPr/>
          <p:nvPr/>
        </p:nvSpPr>
        <p:spPr>
          <a:xfrm>
            <a:off x="666620" y="4988897"/>
            <a:ext cx="4005891" cy="646331"/>
          </a:xfrm>
          <a:prstGeom prst="rect">
            <a:avLst/>
          </a:prstGeom>
        </p:spPr>
        <p:txBody>
          <a:bodyPr wrap="square">
            <a:spAutoFit/>
          </a:bodyPr>
          <a:lstStyle/>
          <a:p>
            <a:r>
              <a:rPr lang="en-US" sz="1200" dirty="0">
                <a:latin typeface="Calibri" panose="020F0502020204030204" pitchFamily="34" charset="0"/>
                <a:cs typeface="Calibri" panose="020F0502020204030204" pitchFamily="34" charset="0"/>
                <a:hlinkClick r:id="rId7"/>
              </a:rPr>
              <a:t>https://www.centerforhungerfreecommunities.org/media/news/phila-inquirer-childhood-hunger-north-philadelphia-nearly-triples</a:t>
            </a:r>
            <a:endParaRPr lang="en-US" sz="1200" dirty="0">
              <a:latin typeface="Calibri" panose="020F0502020204030204" pitchFamily="34" charset="0"/>
              <a:cs typeface="Calibri" panose="020F0502020204030204" pitchFamily="34" charset="0"/>
            </a:endParaRPr>
          </a:p>
        </p:txBody>
      </p:sp>
      <p:pic>
        <p:nvPicPr>
          <p:cNvPr id="6" name="Content Placeholder 5"/>
          <p:cNvPicPr>
            <a:picLocks noGrp="1" noChangeAspect="1"/>
          </p:cNvPicPr>
          <p:nvPr>
            <p:ph idx="1"/>
          </p:nvPr>
        </p:nvPicPr>
        <p:blipFill>
          <a:blip r:embed="rId8"/>
          <a:stretch>
            <a:fillRect/>
          </a:stretch>
        </p:blipFill>
        <p:spPr>
          <a:xfrm>
            <a:off x="4827210" y="3814518"/>
            <a:ext cx="4073296" cy="330085"/>
          </a:xfrm>
          <a:prstGeom prst="rect">
            <a:avLst/>
          </a:prstGeom>
        </p:spPr>
      </p:pic>
      <p:sp>
        <p:nvSpPr>
          <p:cNvPr id="12" name="Content Placeholder 2"/>
          <p:cNvSpPr txBox="1">
            <a:spLocks/>
          </p:cNvSpPr>
          <p:nvPr/>
        </p:nvSpPr>
        <p:spPr bwMode="auto">
          <a:xfrm>
            <a:off x="4907574" y="2103796"/>
            <a:ext cx="3885518"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65125" indent="-255588" algn="l" rtl="0" eaLnBrk="0" fontAlgn="base" hangingPunct="0">
              <a:spcBef>
                <a:spcPts val="0"/>
              </a:spcBef>
              <a:spcAft>
                <a:spcPts val="1200"/>
              </a:spcAft>
              <a:buClr>
                <a:srgbClr val="8CADAE"/>
              </a:buClr>
              <a:buFont typeface="Georgia" panose="02040502050405020303" pitchFamily="18" charset="0"/>
              <a:buChar char="•"/>
              <a:defRPr sz="3200" kern="1200">
                <a:solidFill>
                  <a:schemeClr val="tx1"/>
                </a:solidFill>
                <a:latin typeface="Calibri" pitchFamily="34" charset="0"/>
                <a:ea typeface="+mn-ea"/>
                <a:cs typeface="+mn-cs"/>
              </a:defRPr>
            </a:lvl1pPr>
            <a:lvl2pPr marL="800100" indent="-228600" algn="l" rtl="0" eaLnBrk="0" fontAlgn="base" hangingPunct="0">
              <a:spcBef>
                <a:spcPts val="0"/>
              </a:spcBef>
              <a:spcAft>
                <a:spcPts val="600"/>
              </a:spcAft>
              <a:buClr>
                <a:schemeClr val="tx2"/>
              </a:buClr>
              <a:buFont typeface="Georgia" panose="02040502050405020303" pitchFamily="18" charset="0"/>
              <a:buChar char="▫"/>
              <a:defRPr sz="2800" b="0" kern="1200">
                <a:solidFill>
                  <a:schemeClr val="tx2"/>
                </a:solidFill>
                <a:effectLst/>
                <a:latin typeface="Calibri" pitchFamily="34" charset="0"/>
                <a:ea typeface="+mn-ea"/>
                <a:cs typeface="+mn-cs"/>
              </a:defRPr>
            </a:lvl2pPr>
            <a:lvl3pPr marL="922338" indent="-219075" algn="l" rtl="0" eaLnBrk="0" fontAlgn="base" hangingPunct="0">
              <a:spcBef>
                <a:spcPts val="300"/>
              </a:spcBef>
              <a:spcAft>
                <a:spcPct val="0"/>
              </a:spcAft>
              <a:buClr>
                <a:schemeClr val="accent2"/>
              </a:buClr>
              <a:buFont typeface="Wingdings 2" panose="05020102010507070707" pitchFamily="18" charset="2"/>
              <a:buChar char=""/>
              <a:defRPr sz="2800" kern="1200">
                <a:solidFill>
                  <a:schemeClr val="accent2"/>
                </a:solidFill>
                <a:latin typeface="Calibri" pitchFamily="34" charset="0"/>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Calibri" pitchFamily="34" charset="0"/>
                <a:ea typeface="+mn-ea"/>
                <a:cs typeface="+mn-cs"/>
              </a:defRPr>
            </a:lvl4pPr>
            <a:lvl5pPr marL="1389063" indent="-182563" algn="l" rtl="0" eaLnBrk="0" fontAlgn="base" hangingPunct="0">
              <a:spcBef>
                <a:spcPts val="300"/>
              </a:spcBef>
              <a:spcAft>
                <a:spcPct val="0"/>
              </a:spcAft>
              <a:buClr>
                <a:srgbClr val="8CADAE"/>
              </a:buClr>
              <a:buFont typeface="Georgia" panose="02040502050405020303" pitchFamily="18" charset="0"/>
              <a:buChar char="▫"/>
              <a:defRPr sz="2400" kern="1200">
                <a:solidFill>
                  <a:srgbClr val="8CADAE"/>
                </a:solidFill>
                <a:latin typeface="Calibri" pitchFamily="34" charset="0"/>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537" indent="0">
              <a:buFont typeface="Georgia" panose="02040502050405020303" pitchFamily="18" charset="0"/>
              <a:buNone/>
            </a:pPr>
            <a:r>
              <a:rPr lang="en-US" sz="2800" dirty="0" smtClean="0"/>
              <a:t>…despite declining rates of food insecurity across the U.S.</a:t>
            </a:r>
            <a:endParaRPr lang="en-US" sz="2400" i="1" dirty="0"/>
          </a:p>
        </p:txBody>
      </p:sp>
    </p:spTree>
    <p:extLst>
      <p:ext uri="{BB962C8B-B14F-4D97-AF65-F5344CB8AC3E}">
        <p14:creationId xmlns:p14="http://schemas.microsoft.com/office/powerpoint/2010/main" val="39826315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Mapping Philadelphia Food Insecurity</a:t>
            </a:r>
            <a:endParaRPr lang="en-US" dirty="0"/>
          </a:p>
        </p:txBody>
      </p:sp>
      <p:pic>
        <p:nvPicPr>
          <p:cNvPr id="5" name="Content Placeholder 4"/>
          <p:cNvPicPr>
            <a:picLocks noGrp="1" noChangeAspect="1"/>
          </p:cNvPicPr>
          <p:nvPr>
            <p:ph idx="1"/>
          </p:nvPr>
        </p:nvPicPr>
        <p:blipFill>
          <a:blip r:embed="rId3"/>
          <a:stretch>
            <a:fillRect/>
          </a:stretch>
        </p:blipFill>
        <p:spPr>
          <a:xfrm>
            <a:off x="4294103" y="1524698"/>
            <a:ext cx="3894065" cy="5049838"/>
          </a:xfrm>
          <a:prstGeom prst="rect">
            <a:avLst/>
          </a:prstGeom>
        </p:spPr>
      </p:pic>
      <p:sp>
        <p:nvSpPr>
          <p:cNvPr id="4" name="Slide Number Placeholder 3"/>
          <p:cNvSpPr>
            <a:spLocks noGrp="1"/>
          </p:cNvSpPr>
          <p:nvPr>
            <p:ph type="sldNum" sz="quarter" idx="10"/>
          </p:nvPr>
        </p:nvSpPr>
        <p:spPr/>
        <p:txBody>
          <a:bodyPr/>
          <a:lstStyle/>
          <a:p>
            <a:fld id="{A11B84FD-71E7-42A0-8DDE-27636691BB48}" type="slidenum">
              <a:rPr lang="en-US" altLang="en-US" smtClean="0"/>
              <a:pPr/>
              <a:t>28</a:t>
            </a:fld>
            <a:endParaRPr lang="en-US" altLang="en-US" dirty="0"/>
          </a:p>
        </p:txBody>
      </p:sp>
      <p:sp>
        <p:nvSpPr>
          <p:cNvPr id="7" name="Content Placeholder 2"/>
          <p:cNvSpPr txBox="1">
            <a:spLocks/>
          </p:cNvSpPr>
          <p:nvPr/>
        </p:nvSpPr>
        <p:spPr bwMode="auto">
          <a:xfrm>
            <a:off x="685800" y="1600200"/>
            <a:ext cx="34290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65125" indent="-255588" algn="l" rtl="0" eaLnBrk="0" fontAlgn="base" hangingPunct="0">
              <a:spcBef>
                <a:spcPts val="0"/>
              </a:spcBef>
              <a:spcAft>
                <a:spcPts val="1200"/>
              </a:spcAft>
              <a:buClr>
                <a:srgbClr val="8CADAE"/>
              </a:buClr>
              <a:buFont typeface="Georgia" panose="02040502050405020303" pitchFamily="18" charset="0"/>
              <a:buChar char="•"/>
              <a:defRPr sz="3200" kern="1200">
                <a:solidFill>
                  <a:schemeClr val="tx1"/>
                </a:solidFill>
                <a:latin typeface="Calibri" pitchFamily="34" charset="0"/>
                <a:ea typeface="+mn-ea"/>
                <a:cs typeface="+mn-cs"/>
              </a:defRPr>
            </a:lvl1pPr>
            <a:lvl2pPr marL="800100" indent="-228600" algn="l" rtl="0" eaLnBrk="0" fontAlgn="base" hangingPunct="0">
              <a:spcBef>
                <a:spcPts val="0"/>
              </a:spcBef>
              <a:spcAft>
                <a:spcPts val="600"/>
              </a:spcAft>
              <a:buClr>
                <a:schemeClr val="tx2"/>
              </a:buClr>
              <a:buFont typeface="Georgia" panose="02040502050405020303" pitchFamily="18" charset="0"/>
              <a:buChar char="▫"/>
              <a:defRPr sz="2800" b="0" kern="1200">
                <a:solidFill>
                  <a:schemeClr val="tx2"/>
                </a:solidFill>
                <a:effectLst/>
                <a:latin typeface="Calibri" pitchFamily="34" charset="0"/>
                <a:ea typeface="+mn-ea"/>
                <a:cs typeface="+mn-cs"/>
              </a:defRPr>
            </a:lvl2pPr>
            <a:lvl3pPr marL="922338" indent="-219075" algn="l" rtl="0" eaLnBrk="0" fontAlgn="base" hangingPunct="0">
              <a:spcBef>
                <a:spcPts val="300"/>
              </a:spcBef>
              <a:spcAft>
                <a:spcPct val="0"/>
              </a:spcAft>
              <a:buClr>
                <a:schemeClr val="accent2"/>
              </a:buClr>
              <a:buFont typeface="Wingdings 2" panose="05020102010507070707" pitchFamily="18" charset="2"/>
              <a:buChar char=""/>
              <a:defRPr sz="2800" kern="1200">
                <a:solidFill>
                  <a:schemeClr val="accent2"/>
                </a:solidFill>
                <a:latin typeface="Calibri" pitchFamily="34" charset="0"/>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Calibri" pitchFamily="34" charset="0"/>
                <a:ea typeface="+mn-ea"/>
                <a:cs typeface="+mn-cs"/>
              </a:defRPr>
            </a:lvl4pPr>
            <a:lvl5pPr marL="1389063" indent="-182563" algn="l" rtl="0" eaLnBrk="0" fontAlgn="base" hangingPunct="0">
              <a:spcBef>
                <a:spcPts val="300"/>
              </a:spcBef>
              <a:spcAft>
                <a:spcPct val="0"/>
              </a:spcAft>
              <a:buClr>
                <a:srgbClr val="8CADAE"/>
              </a:buClr>
              <a:buFont typeface="Georgia" panose="02040502050405020303" pitchFamily="18" charset="0"/>
              <a:buChar char="▫"/>
              <a:defRPr sz="2400" kern="1200">
                <a:solidFill>
                  <a:srgbClr val="8CADAE"/>
                </a:solidFill>
                <a:latin typeface="Calibri" pitchFamily="34" charset="0"/>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537" indent="0">
              <a:buFont typeface="Georgia" panose="02040502050405020303" pitchFamily="18" charset="0"/>
              <a:buNone/>
            </a:pPr>
            <a:r>
              <a:rPr lang="en-US" dirty="0" smtClean="0"/>
              <a:t>In large swaths of the city, food insecurity rates can exceed 30%.</a:t>
            </a:r>
          </a:p>
          <a:p>
            <a:pPr marL="109537" indent="0">
              <a:buFont typeface="Georgia" panose="02040502050405020303" pitchFamily="18" charset="0"/>
              <a:buNone/>
            </a:pPr>
            <a:r>
              <a:rPr lang="en-US" sz="1600" dirty="0" smtClean="0"/>
              <a:t> </a:t>
            </a:r>
          </a:p>
          <a:p>
            <a:pPr marL="109537" indent="0">
              <a:buFont typeface="Georgia" panose="02040502050405020303" pitchFamily="18" charset="0"/>
              <a:buNone/>
            </a:pPr>
            <a:r>
              <a:rPr lang="en-US" dirty="0" smtClean="0"/>
              <a:t>Areas of high food insecurity are the same areas with high poverty. </a:t>
            </a:r>
            <a:endParaRPr lang="en-US" sz="2800" i="1" dirty="0"/>
          </a:p>
        </p:txBody>
      </p:sp>
    </p:spTree>
    <p:extLst>
      <p:ext uri="{BB962C8B-B14F-4D97-AF65-F5344CB8AC3E}">
        <p14:creationId xmlns:p14="http://schemas.microsoft.com/office/powerpoint/2010/main" val="1032791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Trauma &amp; ACEs</a:t>
            </a:r>
            <a:endParaRPr lang="en-US" dirty="0"/>
          </a:p>
        </p:txBody>
      </p:sp>
      <p:sp>
        <p:nvSpPr>
          <p:cNvPr id="3" name="Content Placeholder 2"/>
          <p:cNvSpPr>
            <a:spLocks noGrp="1"/>
          </p:cNvSpPr>
          <p:nvPr>
            <p:ph idx="1"/>
          </p:nvPr>
        </p:nvSpPr>
        <p:spPr/>
        <p:txBody>
          <a:bodyPr>
            <a:normAutofit/>
          </a:bodyPr>
          <a:lstStyle/>
          <a:p>
            <a:r>
              <a:rPr lang="en-US" sz="2400" dirty="0"/>
              <a:t>Trauma results when emotionally or physically distressing external events or experiences overwhelm a person’s ability to cope and respond.</a:t>
            </a:r>
          </a:p>
          <a:p>
            <a:r>
              <a:rPr lang="en-US" sz="2400" dirty="0" smtClean="0"/>
              <a:t>The </a:t>
            </a:r>
            <a:r>
              <a:rPr lang="en-US" sz="2400" dirty="0"/>
              <a:t>Adverse Childhood Experiences (ACE) study and the Philadelphia Expanded ACE survey examined the prevalence and impact of </a:t>
            </a:r>
            <a:r>
              <a:rPr lang="en-US" sz="2400" b="1" dirty="0"/>
              <a:t>household factors </a:t>
            </a:r>
            <a:r>
              <a:rPr lang="en-US" sz="2400" dirty="0"/>
              <a:t>(e.g., having a parent with mental illness, experiencing abuse) and </a:t>
            </a:r>
            <a:r>
              <a:rPr lang="en-US" sz="2400" b="1" dirty="0"/>
              <a:t>community-level factors</a:t>
            </a:r>
            <a:r>
              <a:rPr lang="en-US" sz="2400" dirty="0"/>
              <a:t> (e.g., witnessing violence, feeling unsafe in your neighborhood) in large population samples. </a:t>
            </a:r>
          </a:p>
          <a:p>
            <a:r>
              <a:rPr lang="en-US" sz="2400" dirty="0" smtClean="0"/>
              <a:t>Trauma resulting from these factors have been found to be </a:t>
            </a:r>
            <a:r>
              <a:rPr lang="en-US" sz="2400" b="1" dirty="0" smtClean="0"/>
              <a:t>highly prevalent, with</a:t>
            </a:r>
            <a:r>
              <a:rPr lang="en-US" sz="2400" dirty="0" smtClean="0"/>
              <a:t> </a:t>
            </a:r>
            <a:r>
              <a:rPr lang="en-US" sz="2400" b="1" dirty="0" smtClean="0"/>
              <a:t>lasting effects on individuals’ health and well-being. </a:t>
            </a:r>
          </a:p>
        </p:txBody>
      </p:sp>
      <p:sp>
        <p:nvSpPr>
          <p:cNvPr id="4" name="Slide Number Placeholder 3"/>
          <p:cNvSpPr>
            <a:spLocks noGrp="1"/>
          </p:cNvSpPr>
          <p:nvPr>
            <p:ph type="sldNum" sz="quarter" idx="10"/>
          </p:nvPr>
        </p:nvSpPr>
        <p:spPr/>
        <p:txBody>
          <a:bodyPr/>
          <a:lstStyle/>
          <a:p>
            <a:fld id="{A11B84FD-71E7-42A0-8DDE-27636691BB48}" type="slidenum">
              <a:rPr lang="en-US" altLang="en-US" smtClean="0"/>
              <a:pPr/>
              <a:t>29</a:t>
            </a:fld>
            <a:endParaRPr lang="en-US" altLang="en-US" dirty="0"/>
          </a:p>
        </p:txBody>
      </p:sp>
    </p:spTree>
    <p:extLst>
      <p:ext uri="{BB962C8B-B14F-4D97-AF65-F5344CB8AC3E}">
        <p14:creationId xmlns:p14="http://schemas.microsoft.com/office/powerpoint/2010/main" val="2685646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COACH &amp; Food Insecurity </a:t>
            </a:r>
            <a:endParaRPr lang="en-US" dirty="0"/>
          </a:p>
        </p:txBody>
      </p:sp>
      <p:sp>
        <p:nvSpPr>
          <p:cNvPr id="3" name="Content Placeholder 2"/>
          <p:cNvSpPr>
            <a:spLocks noGrp="1"/>
          </p:cNvSpPr>
          <p:nvPr>
            <p:ph idx="1"/>
          </p:nvPr>
        </p:nvSpPr>
        <p:spPr>
          <a:xfrm>
            <a:off x="457200" y="2667000"/>
            <a:ext cx="5410200" cy="3755136"/>
          </a:xfrm>
        </p:spPr>
        <p:txBody>
          <a:bodyPr>
            <a:normAutofit lnSpcReduction="10000"/>
          </a:bodyPr>
          <a:lstStyle/>
          <a:p>
            <a:r>
              <a:rPr lang="en-US" sz="2000" dirty="0" smtClean="0"/>
              <a:t>These health systems are screening for food insecurity in varied clinical sites and responding to needs with referrals to resources and </a:t>
            </a:r>
            <a:r>
              <a:rPr lang="en-US" altLang="en-US" sz="2000" dirty="0" smtClean="0"/>
              <a:t>interventions such as pop up markets and summer meal programs. </a:t>
            </a:r>
          </a:p>
          <a:p>
            <a:r>
              <a:rPr lang="en-US" sz="2000" dirty="0" smtClean="0"/>
              <a:t>Through COACH’s Food Insecurity Workgroup, health systems and food access partners:</a:t>
            </a:r>
          </a:p>
          <a:p>
            <a:pPr lvl="1"/>
            <a:r>
              <a:rPr lang="en-US" sz="1800" dirty="0"/>
              <a:t>C</a:t>
            </a:r>
            <a:r>
              <a:rPr lang="en-US" sz="1800" dirty="0" smtClean="0"/>
              <a:t>oordinate programming</a:t>
            </a:r>
          </a:p>
          <a:p>
            <a:pPr lvl="1"/>
            <a:r>
              <a:rPr lang="en-US" sz="1800" dirty="0"/>
              <a:t>S</a:t>
            </a:r>
            <a:r>
              <a:rPr lang="en-US" sz="1800" dirty="0" smtClean="0"/>
              <a:t>hare best and emerging practices</a:t>
            </a:r>
          </a:p>
          <a:p>
            <a:pPr lvl="1"/>
            <a:r>
              <a:rPr lang="en-US" sz="1800" dirty="0"/>
              <a:t>C</a:t>
            </a:r>
            <a:r>
              <a:rPr lang="en-US" sz="1800" dirty="0" smtClean="0"/>
              <a:t>arry out data collection and dissemination projects. </a:t>
            </a:r>
          </a:p>
          <a:p>
            <a:pPr marL="109537" indent="0">
              <a:buNone/>
            </a:pPr>
            <a:endParaRPr lang="en-US" sz="2000" dirty="0"/>
          </a:p>
        </p:txBody>
      </p:sp>
      <p:sp>
        <p:nvSpPr>
          <p:cNvPr id="4" name="Slide Number Placeholder 3"/>
          <p:cNvSpPr>
            <a:spLocks noGrp="1"/>
          </p:cNvSpPr>
          <p:nvPr>
            <p:ph type="sldNum" sz="quarter" idx="10"/>
          </p:nvPr>
        </p:nvSpPr>
        <p:spPr/>
        <p:txBody>
          <a:bodyPr/>
          <a:lstStyle/>
          <a:p>
            <a:fld id="{A11B84FD-71E7-42A0-8DDE-27636691BB48}" type="slidenum">
              <a:rPr lang="en-US" altLang="en-US" smtClean="0"/>
              <a:pPr/>
              <a:t>3</a:t>
            </a:fld>
            <a:endParaRPr lang="en-US" alt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169" b="1"/>
          <a:stretch/>
        </p:blipFill>
        <p:spPr>
          <a:xfrm>
            <a:off x="5820834" y="3000045"/>
            <a:ext cx="2667000" cy="1976858"/>
          </a:xfrm>
          <a:prstGeom prst="rect">
            <a:avLst/>
          </a:prstGeom>
        </p:spPr>
      </p:pic>
      <p:sp>
        <p:nvSpPr>
          <p:cNvPr id="6" name="TextBox 5"/>
          <p:cNvSpPr txBox="1"/>
          <p:nvPr/>
        </p:nvSpPr>
        <p:spPr>
          <a:xfrm>
            <a:off x="5791200" y="5080337"/>
            <a:ext cx="2857500" cy="1015663"/>
          </a:xfrm>
          <a:prstGeom prst="rect">
            <a:avLst/>
          </a:prstGeom>
          <a:noFill/>
        </p:spPr>
        <p:txBody>
          <a:bodyPr wrap="square" rtlCol="0">
            <a:spAutoFit/>
          </a:bodyPr>
          <a:lstStyle/>
          <a:p>
            <a:r>
              <a:rPr lang="en-US" sz="1200" dirty="0" smtClean="0">
                <a:latin typeface="Calibri" panose="020F0502020204030204" pitchFamily="34" charset="0"/>
                <a:cs typeface="Calibri" panose="020F0502020204030204" pitchFamily="34" charset="0"/>
              </a:rPr>
              <a:t>(L-R) Susan Choi, Kelsey Salazar, Danielle Cullen (Food Insecurity Workgroup chair), Kinnari Chandriani at Einstein Medical Center Philadelphia’s Fresh for All free produce market in 2019</a:t>
            </a:r>
            <a:endParaRPr lang="en-US" sz="1200" dirty="0">
              <a:latin typeface="Calibri" panose="020F0502020204030204" pitchFamily="34" charset="0"/>
              <a:cs typeface="Calibri" panose="020F0502020204030204" pitchFamily="34" charset="0"/>
            </a:endParaRPr>
          </a:p>
        </p:txBody>
      </p:sp>
      <p:sp>
        <p:nvSpPr>
          <p:cNvPr id="9" name="Content Placeholder 2"/>
          <p:cNvSpPr txBox="1">
            <a:spLocks/>
          </p:cNvSpPr>
          <p:nvPr/>
        </p:nvSpPr>
        <p:spPr bwMode="auto">
          <a:xfrm>
            <a:off x="457200" y="1600200"/>
            <a:ext cx="8123766" cy="77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65125" indent="-255588" algn="l" rtl="0" eaLnBrk="0" fontAlgn="base" hangingPunct="0">
              <a:spcBef>
                <a:spcPts val="0"/>
              </a:spcBef>
              <a:spcAft>
                <a:spcPts val="1200"/>
              </a:spcAft>
              <a:buClr>
                <a:srgbClr val="8CADAE"/>
              </a:buClr>
              <a:buFont typeface="Georgia" panose="02040502050405020303" pitchFamily="18" charset="0"/>
              <a:buChar char="•"/>
              <a:defRPr sz="3200" kern="1200">
                <a:solidFill>
                  <a:schemeClr val="tx1"/>
                </a:solidFill>
                <a:latin typeface="Calibri" pitchFamily="34" charset="0"/>
                <a:ea typeface="+mn-ea"/>
                <a:cs typeface="+mn-cs"/>
              </a:defRPr>
            </a:lvl1pPr>
            <a:lvl2pPr marL="573088" indent="-231775" algn="l" rtl="0" eaLnBrk="0" fontAlgn="base" hangingPunct="0">
              <a:spcBef>
                <a:spcPts val="0"/>
              </a:spcBef>
              <a:spcAft>
                <a:spcPts val="600"/>
              </a:spcAft>
              <a:buClr>
                <a:schemeClr val="tx2"/>
              </a:buClr>
              <a:buFont typeface="Georgia" panose="02040502050405020303" pitchFamily="18" charset="0"/>
              <a:buChar char="▫"/>
              <a:defRPr sz="2800" b="0" kern="1200">
                <a:solidFill>
                  <a:schemeClr val="tx2"/>
                </a:solidFill>
                <a:effectLst/>
                <a:latin typeface="Calibri" pitchFamily="34" charset="0"/>
                <a:ea typeface="+mn-ea"/>
                <a:cs typeface="+mn-cs"/>
              </a:defRPr>
            </a:lvl2pPr>
            <a:lvl3pPr marL="922338" indent="-219075" algn="l" rtl="0" eaLnBrk="0" fontAlgn="base" hangingPunct="0">
              <a:spcBef>
                <a:spcPts val="300"/>
              </a:spcBef>
              <a:spcAft>
                <a:spcPct val="0"/>
              </a:spcAft>
              <a:buClr>
                <a:schemeClr val="accent2"/>
              </a:buClr>
              <a:buFont typeface="Wingdings 2" panose="05020102010507070707" pitchFamily="18" charset="2"/>
              <a:buChar char=""/>
              <a:defRPr sz="2800" kern="1200">
                <a:solidFill>
                  <a:schemeClr val="accent2"/>
                </a:solidFill>
                <a:latin typeface="Calibri" pitchFamily="34" charset="0"/>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Calibri" pitchFamily="34" charset="0"/>
                <a:ea typeface="+mn-ea"/>
                <a:cs typeface="+mn-cs"/>
              </a:defRPr>
            </a:lvl4pPr>
            <a:lvl5pPr marL="1389063" indent="-182563" algn="l" rtl="0" eaLnBrk="0" fontAlgn="base" hangingPunct="0">
              <a:spcBef>
                <a:spcPts val="300"/>
              </a:spcBef>
              <a:spcAft>
                <a:spcPct val="0"/>
              </a:spcAft>
              <a:buClr>
                <a:srgbClr val="8CADAE"/>
              </a:buClr>
              <a:buFont typeface="Georgia" panose="02040502050405020303" pitchFamily="18" charset="0"/>
              <a:buChar char="▫"/>
              <a:defRPr sz="2400" kern="1200">
                <a:solidFill>
                  <a:srgbClr val="8CADAE"/>
                </a:solidFill>
                <a:latin typeface="Calibri" pitchFamily="34" charset="0"/>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en-US" sz="2000" dirty="0"/>
              <a:t>Since 2017, 8 health systems in Greater Philadelphia have been working on a shared implementation strategy to address food insecurity through Collaborative Opportunities to Advance Community Health (COACH).</a:t>
            </a:r>
          </a:p>
        </p:txBody>
      </p:sp>
    </p:spTree>
    <p:extLst>
      <p:ext uri="{BB962C8B-B14F-4D97-AF65-F5344CB8AC3E}">
        <p14:creationId xmlns:p14="http://schemas.microsoft.com/office/powerpoint/2010/main" val="7874221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Food Insecurity &amp; Trauma</a:t>
            </a:r>
            <a:endParaRPr lang="en-US" dirty="0"/>
          </a:p>
        </p:txBody>
      </p:sp>
      <p:sp>
        <p:nvSpPr>
          <p:cNvPr id="3" name="Content Placeholder 2"/>
          <p:cNvSpPr>
            <a:spLocks noGrp="1"/>
          </p:cNvSpPr>
          <p:nvPr>
            <p:ph idx="1"/>
          </p:nvPr>
        </p:nvSpPr>
        <p:spPr/>
        <p:txBody>
          <a:bodyPr/>
          <a:lstStyle/>
          <a:p>
            <a:pPr marL="109537" indent="0">
              <a:buNone/>
            </a:pPr>
            <a:r>
              <a:rPr lang="en-US" dirty="0" smtClean="0"/>
              <a:t>Food insecurity intersects with trauma in at least two ways: </a:t>
            </a:r>
          </a:p>
          <a:p>
            <a:r>
              <a:rPr lang="en-US" dirty="0" smtClean="0"/>
              <a:t>Individuals experiencing food insecurity may be more likely to have high exposure to ACEs and may therefore be dealing with more than one form of trauma. </a:t>
            </a:r>
          </a:p>
          <a:p>
            <a:r>
              <a:rPr lang="en-US" dirty="0" smtClean="0"/>
              <a:t>Experiences of stress, anxiety, fear, and feelings of hunger related to food insecurity cause trauma. </a:t>
            </a:r>
          </a:p>
          <a:p>
            <a:endParaRPr lang="en-US" dirty="0"/>
          </a:p>
        </p:txBody>
      </p:sp>
      <p:sp>
        <p:nvSpPr>
          <p:cNvPr id="4" name="Slide Number Placeholder 3"/>
          <p:cNvSpPr>
            <a:spLocks noGrp="1"/>
          </p:cNvSpPr>
          <p:nvPr>
            <p:ph type="sldNum" sz="quarter" idx="10"/>
          </p:nvPr>
        </p:nvSpPr>
        <p:spPr/>
        <p:txBody>
          <a:bodyPr/>
          <a:lstStyle/>
          <a:p>
            <a:fld id="{A11B84FD-71E7-42A0-8DDE-27636691BB48}" type="slidenum">
              <a:rPr lang="en-US" altLang="en-US" smtClean="0"/>
              <a:pPr/>
              <a:t>30</a:t>
            </a:fld>
            <a:endParaRPr lang="en-US" altLang="en-US" dirty="0"/>
          </a:p>
        </p:txBody>
      </p:sp>
    </p:spTree>
    <p:extLst>
      <p:ext uri="{BB962C8B-B14F-4D97-AF65-F5344CB8AC3E}">
        <p14:creationId xmlns:p14="http://schemas.microsoft.com/office/powerpoint/2010/main" val="35379203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914400"/>
          </a:xfrm>
        </p:spPr>
        <p:txBody>
          <a:bodyPr>
            <a:noAutofit/>
          </a:bodyPr>
          <a:lstStyle/>
          <a:p>
            <a:r>
              <a:rPr lang="en-US" sz="3600" dirty="0" smtClean="0"/>
              <a:t>Who is Food Insecure? Meet ALICE: </a:t>
            </a:r>
            <a:r>
              <a:rPr lang="en-US" sz="3200" dirty="0" smtClean="0"/>
              <a:t/>
            </a:r>
            <a:br>
              <a:rPr lang="en-US" sz="3200" dirty="0" smtClean="0"/>
            </a:br>
            <a:r>
              <a:rPr lang="en-US" sz="2800" u="sng" dirty="0" smtClean="0"/>
              <a:t>A</a:t>
            </a:r>
            <a:r>
              <a:rPr lang="en-US" sz="2800" dirty="0" smtClean="0"/>
              <a:t>sset </a:t>
            </a:r>
            <a:r>
              <a:rPr lang="en-US" sz="2800" u="sng" dirty="0"/>
              <a:t>L</a:t>
            </a:r>
            <a:r>
              <a:rPr lang="en-US" sz="2800" dirty="0"/>
              <a:t>imited, </a:t>
            </a:r>
            <a:r>
              <a:rPr lang="en-US" sz="2800" u="sng" dirty="0"/>
              <a:t>I</a:t>
            </a:r>
            <a:r>
              <a:rPr lang="en-US" sz="2800" dirty="0"/>
              <a:t>ncome </a:t>
            </a:r>
            <a:r>
              <a:rPr lang="en-US" sz="2800" u="sng" dirty="0"/>
              <a:t>C</a:t>
            </a:r>
            <a:r>
              <a:rPr lang="en-US" sz="2800" dirty="0"/>
              <a:t>onstrained, </a:t>
            </a:r>
            <a:r>
              <a:rPr lang="en-US" sz="2800" u="sng" dirty="0" smtClean="0"/>
              <a:t>E</a:t>
            </a:r>
            <a:r>
              <a:rPr lang="en-US" sz="2800" dirty="0" smtClean="0"/>
              <a:t>mployed</a:t>
            </a:r>
            <a:endParaRPr lang="en-US" sz="3600" dirty="0"/>
          </a:p>
        </p:txBody>
      </p:sp>
      <p:sp>
        <p:nvSpPr>
          <p:cNvPr id="3" name="Content Placeholder 2"/>
          <p:cNvSpPr>
            <a:spLocks noGrp="1"/>
          </p:cNvSpPr>
          <p:nvPr>
            <p:ph idx="1"/>
          </p:nvPr>
        </p:nvSpPr>
        <p:spPr>
          <a:xfrm>
            <a:off x="457200" y="1676400"/>
            <a:ext cx="8229600" cy="4898136"/>
          </a:xfrm>
        </p:spPr>
        <p:txBody>
          <a:bodyPr>
            <a:normAutofit/>
          </a:bodyPr>
          <a:lstStyle/>
          <a:p>
            <a:pPr marL="109537" indent="0">
              <a:buNone/>
            </a:pPr>
            <a:r>
              <a:rPr lang="en-US" sz="2400" dirty="0" smtClean="0"/>
              <a:t>These families live above the poverty line but struggle with household expenses like food. </a:t>
            </a:r>
          </a:p>
          <a:p>
            <a:pPr marL="109537" indent="0">
              <a:buNone/>
            </a:pPr>
            <a:r>
              <a:rPr lang="en-US" sz="2400" dirty="0" smtClean="0"/>
              <a:t>In 2017, 27% of Philadelphia households (163,658 out of 606,142) were ALICE (in addition to 28% living in poverty) </a:t>
            </a:r>
            <a:endParaRPr lang="en-US" sz="2400" dirty="0"/>
          </a:p>
        </p:txBody>
      </p:sp>
      <p:sp>
        <p:nvSpPr>
          <p:cNvPr id="4" name="Slide Number Placeholder 3"/>
          <p:cNvSpPr>
            <a:spLocks noGrp="1"/>
          </p:cNvSpPr>
          <p:nvPr>
            <p:ph type="sldNum" sz="quarter" idx="10"/>
          </p:nvPr>
        </p:nvSpPr>
        <p:spPr/>
        <p:txBody>
          <a:bodyPr/>
          <a:lstStyle/>
          <a:p>
            <a:fld id="{A11B84FD-71E7-42A0-8DDE-27636691BB48}" type="slidenum">
              <a:rPr lang="en-US" altLang="en-US" smtClean="0"/>
              <a:pPr/>
              <a:t>31</a:t>
            </a:fld>
            <a:endParaRPr lang="en-US" altLang="en-US" dirty="0"/>
          </a:p>
        </p:txBody>
      </p:sp>
      <p:pic>
        <p:nvPicPr>
          <p:cNvPr id="5" name="Picture 4"/>
          <p:cNvPicPr>
            <a:picLocks noChangeAspect="1"/>
          </p:cNvPicPr>
          <p:nvPr/>
        </p:nvPicPr>
        <p:blipFill>
          <a:blip r:embed="rId3"/>
          <a:stretch>
            <a:fillRect/>
          </a:stretch>
        </p:blipFill>
        <p:spPr>
          <a:xfrm>
            <a:off x="1523999" y="3417217"/>
            <a:ext cx="6096000" cy="2956015"/>
          </a:xfrm>
          <a:prstGeom prst="rect">
            <a:avLst/>
          </a:prstGeom>
        </p:spPr>
      </p:pic>
      <p:sp>
        <p:nvSpPr>
          <p:cNvPr id="6" name="Rectangle 5"/>
          <p:cNvSpPr/>
          <p:nvPr/>
        </p:nvSpPr>
        <p:spPr>
          <a:xfrm>
            <a:off x="3009136" y="6373737"/>
            <a:ext cx="3125727" cy="276999"/>
          </a:xfrm>
          <a:prstGeom prst="rect">
            <a:avLst/>
          </a:prstGeom>
        </p:spPr>
        <p:txBody>
          <a:bodyPr wrap="none">
            <a:spAutoFit/>
          </a:bodyPr>
          <a:lstStyle/>
          <a:p>
            <a:r>
              <a:rPr lang="en-US" sz="1200" dirty="0">
                <a:latin typeface="Calibri" panose="020F0502020204030204" pitchFamily="34" charset="0"/>
                <a:cs typeface="Calibri" panose="020F0502020204030204" pitchFamily="34" charset="0"/>
                <a:hlinkClick r:id="rId4"/>
              </a:rPr>
              <a:t>https://www.unitedforalice.org/pennsylvania</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56463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Coping with Food Insecurity</a:t>
            </a:r>
            <a:endParaRPr lang="en-US" dirty="0"/>
          </a:p>
        </p:txBody>
      </p:sp>
      <p:sp>
        <p:nvSpPr>
          <p:cNvPr id="3" name="Content Placeholder 2"/>
          <p:cNvSpPr>
            <a:spLocks noGrp="1"/>
          </p:cNvSpPr>
          <p:nvPr>
            <p:ph idx="1"/>
          </p:nvPr>
        </p:nvSpPr>
        <p:spPr/>
        <p:txBody>
          <a:bodyPr>
            <a:normAutofit/>
          </a:bodyPr>
          <a:lstStyle/>
          <a:p>
            <a:endParaRPr lang="en-US" sz="2800" dirty="0" smtClean="0"/>
          </a:p>
          <a:p>
            <a:endParaRPr lang="en-US" sz="2800" dirty="0"/>
          </a:p>
          <a:p>
            <a:endParaRPr lang="en-US" sz="2800" dirty="0" smtClean="0"/>
          </a:p>
          <a:p>
            <a:endParaRPr lang="en-US" sz="2800" dirty="0"/>
          </a:p>
          <a:p>
            <a:endParaRPr lang="en-US" sz="2800" dirty="0" smtClean="0"/>
          </a:p>
          <a:p>
            <a:endParaRPr lang="en-US" sz="2800" dirty="0"/>
          </a:p>
          <a:p>
            <a:endParaRPr lang="en-US" sz="2800" dirty="0" smtClean="0"/>
          </a:p>
        </p:txBody>
      </p:sp>
      <p:sp>
        <p:nvSpPr>
          <p:cNvPr id="4" name="Slide Number Placeholder 3"/>
          <p:cNvSpPr>
            <a:spLocks noGrp="1"/>
          </p:cNvSpPr>
          <p:nvPr>
            <p:ph type="sldNum" sz="quarter" idx="10"/>
          </p:nvPr>
        </p:nvSpPr>
        <p:spPr/>
        <p:txBody>
          <a:bodyPr/>
          <a:lstStyle/>
          <a:p>
            <a:fld id="{A11B84FD-71E7-42A0-8DDE-27636691BB48}" type="slidenum">
              <a:rPr lang="en-US" altLang="en-US" smtClean="0"/>
              <a:pPr/>
              <a:t>32</a:t>
            </a:fld>
            <a:endParaRPr lang="en-US" altLang="en-US" dirty="0"/>
          </a:p>
        </p:txBody>
      </p:sp>
      <p:pic>
        <p:nvPicPr>
          <p:cNvPr id="2058" name="Picture 10" descr="Image result for feeding america coping strategies"/>
          <p:cNvPicPr>
            <a:picLocks noChangeAspect="1" noChangeArrowheads="1"/>
          </p:cNvPicPr>
          <p:nvPr/>
        </p:nvPicPr>
        <p:blipFill rotWithShape="1">
          <a:blip r:embed="rId3">
            <a:extLst>
              <a:ext uri="{28A0092B-C50C-407E-A947-70E740481C1C}">
                <a14:useLocalDpi xmlns:a14="http://schemas.microsoft.com/office/drawing/2010/main" val="0"/>
              </a:ext>
            </a:extLst>
          </a:blip>
          <a:srcRect t="9173" r="5154"/>
          <a:stretch/>
        </p:blipFill>
        <p:spPr bwMode="auto">
          <a:xfrm>
            <a:off x="1447800" y="1949827"/>
            <a:ext cx="6071775" cy="301811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Image result for feeding america trade-off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4876800"/>
            <a:ext cx="5181600" cy="150266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5243234" y="6436036"/>
            <a:ext cx="3311804" cy="276999"/>
          </a:xfrm>
          <a:prstGeom prst="rect">
            <a:avLst/>
          </a:prstGeom>
        </p:spPr>
        <p:txBody>
          <a:bodyPr wrap="none">
            <a:spAutoFit/>
          </a:bodyPr>
          <a:lstStyle/>
          <a:p>
            <a:r>
              <a:rPr lang="en-US" sz="1200" dirty="0" smtClean="0">
                <a:latin typeface="Calibri" panose="020F0502020204030204" pitchFamily="34" charset="0"/>
                <a:cs typeface="Calibri" panose="020F0502020204030204" pitchFamily="34" charset="0"/>
              </a:rPr>
              <a:t>Source: Hunger in America 2014, Feeding America</a:t>
            </a:r>
            <a:endParaRPr lang="en-US" sz="1200" dirty="0">
              <a:latin typeface="Calibri" panose="020F0502020204030204" pitchFamily="34" charset="0"/>
              <a:cs typeface="Calibri" panose="020F0502020204030204" pitchFamily="34" charset="0"/>
            </a:endParaRPr>
          </a:p>
        </p:txBody>
      </p:sp>
      <p:sp>
        <p:nvSpPr>
          <p:cNvPr id="13" name="Content Placeholder 2"/>
          <p:cNvSpPr txBox="1">
            <a:spLocks/>
          </p:cNvSpPr>
          <p:nvPr/>
        </p:nvSpPr>
        <p:spPr bwMode="auto">
          <a:xfrm>
            <a:off x="457200" y="1447800"/>
            <a:ext cx="8229600" cy="4898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65125" indent="-255588" algn="l" rtl="0" eaLnBrk="0" fontAlgn="base" hangingPunct="0">
              <a:spcBef>
                <a:spcPts val="0"/>
              </a:spcBef>
              <a:spcAft>
                <a:spcPts val="1200"/>
              </a:spcAft>
              <a:buClr>
                <a:srgbClr val="8CADAE"/>
              </a:buClr>
              <a:buFont typeface="Georgia" panose="02040502050405020303" pitchFamily="18" charset="0"/>
              <a:buChar char="•"/>
              <a:defRPr sz="3200" kern="1200">
                <a:solidFill>
                  <a:schemeClr val="tx1"/>
                </a:solidFill>
                <a:latin typeface="Calibri" pitchFamily="34" charset="0"/>
                <a:ea typeface="+mn-ea"/>
                <a:cs typeface="+mn-cs"/>
              </a:defRPr>
            </a:lvl1pPr>
            <a:lvl2pPr marL="800100" indent="-228600" algn="l" rtl="0" eaLnBrk="0" fontAlgn="base" hangingPunct="0">
              <a:spcBef>
                <a:spcPts val="0"/>
              </a:spcBef>
              <a:spcAft>
                <a:spcPts val="600"/>
              </a:spcAft>
              <a:buClr>
                <a:schemeClr val="tx2"/>
              </a:buClr>
              <a:buFont typeface="Georgia" panose="02040502050405020303" pitchFamily="18" charset="0"/>
              <a:buChar char="▫"/>
              <a:defRPr sz="2800" b="0" kern="1200">
                <a:solidFill>
                  <a:schemeClr val="tx2"/>
                </a:solidFill>
                <a:effectLst/>
                <a:latin typeface="Calibri" pitchFamily="34" charset="0"/>
                <a:ea typeface="+mn-ea"/>
                <a:cs typeface="+mn-cs"/>
              </a:defRPr>
            </a:lvl2pPr>
            <a:lvl3pPr marL="922338" indent="-219075" algn="l" rtl="0" eaLnBrk="0" fontAlgn="base" hangingPunct="0">
              <a:spcBef>
                <a:spcPts val="300"/>
              </a:spcBef>
              <a:spcAft>
                <a:spcPct val="0"/>
              </a:spcAft>
              <a:buClr>
                <a:schemeClr val="accent2"/>
              </a:buClr>
              <a:buFont typeface="Wingdings 2" panose="05020102010507070707" pitchFamily="18" charset="2"/>
              <a:buChar char=""/>
              <a:defRPr sz="2800" kern="1200">
                <a:solidFill>
                  <a:schemeClr val="accent2"/>
                </a:solidFill>
                <a:latin typeface="Calibri" pitchFamily="34" charset="0"/>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Calibri" pitchFamily="34" charset="0"/>
                <a:ea typeface="+mn-ea"/>
                <a:cs typeface="+mn-cs"/>
              </a:defRPr>
            </a:lvl4pPr>
            <a:lvl5pPr marL="1389063" indent="-182563" algn="l" rtl="0" eaLnBrk="0" fontAlgn="base" hangingPunct="0">
              <a:spcBef>
                <a:spcPts val="300"/>
              </a:spcBef>
              <a:spcAft>
                <a:spcPct val="0"/>
              </a:spcAft>
              <a:buClr>
                <a:srgbClr val="8CADAE"/>
              </a:buClr>
              <a:buFont typeface="Georgia" panose="02040502050405020303" pitchFamily="18" charset="0"/>
              <a:buChar char="▫"/>
              <a:defRPr sz="2400" kern="1200">
                <a:solidFill>
                  <a:srgbClr val="8CADAE"/>
                </a:solidFill>
                <a:latin typeface="Calibri" pitchFamily="34" charset="0"/>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537" indent="0">
              <a:buFont typeface="Georgia" panose="02040502050405020303" pitchFamily="18" charset="0"/>
              <a:buNone/>
            </a:pPr>
            <a:r>
              <a:rPr lang="en-US" sz="2400" dirty="0" smtClean="0"/>
              <a:t>These households face tough choices and trade-offs. </a:t>
            </a:r>
            <a:endParaRPr lang="en-US" sz="2400" dirty="0"/>
          </a:p>
        </p:txBody>
      </p:sp>
    </p:spTree>
    <p:extLst>
      <p:ext uri="{BB962C8B-B14F-4D97-AF65-F5344CB8AC3E}">
        <p14:creationId xmlns:p14="http://schemas.microsoft.com/office/powerpoint/2010/main" val="22051702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the cost of healthy ea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3253139"/>
            <a:ext cx="3581400" cy="269046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The Cost of Healthy Eating</a:t>
            </a:r>
            <a:endParaRPr lang="en-US" dirty="0"/>
          </a:p>
        </p:txBody>
      </p:sp>
      <p:sp>
        <p:nvSpPr>
          <p:cNvPr id="4" name="Slide Number Placeholder 3"/>
          <p:cNvSpPr>
            <a:spLocks noGrp="1"/>
          </p:cNvSpPr>
          <p:nvPr>
            <p:ph type="sldNum" sz="quarter" idx="10"/>
          </p:nvPr>
        </p:nvSpPr>
        <p:spPr/>
        <p:txBody>
          <a:bodyPr/>
          <a:lstStyle/>
          <a:p>
            <a:fld id="{A11B84FD-71E7-42A0-8DDE-27636691BB48}" type="slidenum">
              <a:rPr lang="en-US" altLang="en-US" smtClean="0"/>
              <a:pPr/>
              <a:t>33</a:t>
            </a:fld>
            <a:endParaRPr lang="en-US" altLang="en-US" dirty="0"/>
          </a:p>
        </p:txBody>
      </p:sp>
      <p:sp>
        <p:nvSpPr>
          <p:cNvPr id="6" name="Content Placeholder 5"/>
          <p:cNvSpPr>
            <a:spLocks noGrp="1"/>
          </p:cNvSpPr>
          <p:nvPr>
            <p:ph idx="1"/>
          </p:nvPr>
        </p:nvSpPr>
        <p:spPr/>
        <p:txBody>
          <a:bodyPr/>
          <a:lstStyle/>
          <a:p>
            <a:pPr marL="109537" indent="0">
              <a:buNone/>
            </a:pPr>
            <a:r>
              <a:rPr lang="en-US" dirty="0"/>
              <a:t>I</a:t>
            </a:r>
            <a:r>
              <a:rPr lang="en-US" dirty="0" smtClean="0"/>
              <a:t>n </a:t>
            </a:r>
            <a:r>
              <a:rPr lang="en-US" dirty="0"/>
              <a:t>order to eat the </a:t>
            </a:r>
            <a:r>
              <a:rPr lang="en-US" dirty="0" smtClean="0"/>
              <a:t>USDA-recommended </a:t>
            </a:r>
            <a:r>
              <a:rPr lang="en-US" dirty="0"/>
              <a:t>meal plan, </a:t>
            </a:r>
            <a:r>
              <a:rPr lang="en-US" dirty="0" smtClean="0"/>
              <a:t>families with low income would </a:t>
            </a:r>
            <a:r>
              <a:rPr lang="en-US" dirty="0"/>
              <a:t>have to spend </a:t>
            </a:r>
            <a:r>
              <a:rPr lang="en-US" b="1" dirty="0"/>
              <a:t>43 to 70 </a:t>
            </a:r>
            <a:r>
              <a:rPr lang="en-US" b="1" dirty="0" smtClean="0"/>
              <a:t>percent </a:t>
            </a:r>
            <a:r>
              <a:rPr lang="en-US" dirty="0"/>
              <a:t>of their food budget on fruits and </a:t>
            </a:r>
            <a:r>
              <a:rPr lang="en-US" dirty="0" smtClean="0"/>
              <a:t>vegetables.</a:t>
            </a:r>
          </a:p>
          <a:p>
            <a:pPr marL="109537" indent="0">
              <a:buNone/>
            </a:pPr>
            <a:endParaRPr lang="en-US" dirty="0"/>
          </a:p>
        </p:txBody>
      </p:sp>
      <p:sp>
        <p:nvSpPr>
          <p:cNvPr id="3" name="Rectangle 2"/>
          <p:cNvSpPr/>
          <p:nvPr/>
        </p:nvSpPr>
        <p:spPr>
          <a:xfrm>
            <a:off x="685800" y="6019800"/>
            <a:ext cx="7772400" cy="230832"/>
          </a:xfrm>
          <a:prstGeom prst="rect">
            <a:avLst/>
          </a:prstGeom>
        </p:spPr>
        <p:txBody>
          <a:bodyPr wrap="square">
            <a:spAutoFit/>
          </a:bodyPr>
          <a:lstStyle/>
          <a:p>
            <a:pPr lvl="0" eaLnBrk="0" hangingPunct="0">
              <a:spcBef>
                <a:spcPct val="30000"/>
              </a:spcBef>
              <a:defRPr/>
            </a:pPr>
            <a:r>
              <a:rPr lang="en-US" sz="900" dirty="0" err="1" smtClean="0">
                <a:latin typeface="Calibri" panose="020F0502020204030204" pitchFamily="34" charset="0"/>
                <a:cs typeface="Calibri" panose="020F0502020204030204" pitchFamily="34" charset="0"/>
              </a:rPr>
              <a:t>Cassady</a:t>
            </a:r>
            <a:r>
              <a:rPr lang="en-US" sz="900" dirty="0">
                <a:latin typeface="Calibri" panose="020F0502020204030204" pitchFamily="34" charset="0"/>
                <a:cs typeface="Calibri" panose="020F0502020204030204" pitchFamily="34" charset="0"/>
              </a:rPr>
              <a:t>, </a:t>
            </a:r>
            <a:r>
              <a:rPr lang="en-US" sz="900" dirty="0" smtClean="0">
                <a:latin typeface="Calibri" panose="020F0502020204030204" pitchFamily="34" charset="0"/>
                <a:cs typeface="Calibri" panose="020F0502020204030204" pitchFamily="34" charset="0"/>
              </a:rPr>
              <a:t>D, </a:t>
            </a:r>
            <a:r>
              <a:rPr lang="en-US" sz="900" dirty="0" err="1">
                <a:latin typeface="Calibri" panose="020F0502020204030204" pitchFamily="34" charset="0"/>
                <a:cs typeface="Calibri" panose="020F0502020204030204" pitchFamily="34" charset="0"/>
              </a:rPr>
              <a:t>Jetter</a:t>
            </a:r>
            <a:r>
              <a:rPr lang="en-US" sz="900" dirty="0">
                <a:latin typeface="Calibri" panose="020F0502020204030204" pitchFamily="34" charset="0"/>
                <a:cs typeface="Calibri" panose="020F0502020204030204" pitchFamily="34" charset="0"/>
              </a:rPr>
              <a:t>, </a:t>
            </a:r>
            <a:r>
              <a:rPr lang="en-US" sz="900" dirty="0" smtClean="0">
                <a:latin typeface="Calibri" panose="020F0502020204030204" pitchFamily="34" charset="0"/>
                <a:cs typeface="Calibri" panose="020F0502020204030204" pitchFamily="34" charset="0"/>
              </a:rPr>
              <a:t>KM, </a:t>
            </a:r>
            <a:r>
              <a:rPr lang="en-US" sz="900" dirty="0">
                <a:latin typeface="Calibri" panose="020F0502020204030204" pitchFamily="34" charset="0"/>
                <a:cs typeface="Calibri" panose="020F0502020204030204" pitchFamily="34" charset="0"/>
              </a:rPr>
              <a:t>Culp, </a:t>
            </a:r>
            <a:r>
              <a:rPr lang="en-US" sz="900" dirty="0" smtClean="0">
                <a:latin typeface="Calibri" panose="020F0502020204030204" pitchFamily="34" charset="0"/>
                <a:cs typeface="Calibri" panose="020F0502020204030204" pitchFamily="34" charset="0"/>
              </a:rPr>
              <a:t>J. Is price a barrier to eating more fruits and vegetables for low-income families? J Am Diet Assoc. 2007;107(11</a:t>
            </a:r>
            <a:r>
              <a:rPr lang="en-US" sz="900" dirty="0">
                <a:latin typeface="Calibri" panose="020F0502020204030204" pitchFamily="34" charset="0"/>
                <a:cs typeface="Calibri" panose="020F0502020204030204" pitchFamily="34" charset="0"/>
              </a:rPr>
              <a:t>), 1909-15.</a:t>
            </a:r>
          </a:p>
        </p:txBody>
      </p:sp>
    </p:spTree>
    <p:extLst>
      <p:ext uri="{BB962C8B-B14F-4D97-AF65-F5344CB8AC3E}">
        <p14:creationId xmlns:p14="http://schemas.microsoft.com/office/powerpoint/2010/main" val="28722902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Food Insecurity &amp; Health</a:t>
            </a:r>
            <a:endParaRPr lang="en-US" dirty="0"/>
          </a:p>
        </p:txBody>
      </p:sp>
      <p:sp>
        <p:nvSpPr>
          <p:cNvPr id="4" name="Slide Number Placeholder 3"/>
          <p:cNvSpPr>
            <a:spLocks noGrp="1"/>
          </p:cNvSpPr>
          <p:nvPr>
            <p:ph type="sldNum" sz="quarter" idx="10"/>
          </p:nvPr>
        </p:nvSpPr>
        <p:spPr/>
        <p:txBody>
          <a:bodyPr/>
          <a:lstStyle/>
          <a:p>
            <a:fld id="{A11B84FD-71E7-42A0-8DDE-27636691BB48}" type="slidenum">
              <a:rPr lang="en-US" altLang="en-US" smtClean="0"/>
              <a:pPr/>
              <a:t>34</a:t>
            </a:fld>
            <a:endParaRPr lang="en-US" altLang="en-US" dirty="0"/>
          </a:p>
        </p:txBody>
      </p:sp>
      <p:pic>
        <p:nvPicPr>
          <p:cNvPr id="7" name="q0VQjtE8vRg"/>
          <p:cNvPicPr>
            <a:picLocks noGrp="1" noRot="1" noChangeAspect="1"/>
          </p:cNvPicPr>
          <p:nvPr>
            <p:ph idx="1"/>
            <a:videoFile r:link="rId1"/>
          </p:nvPr>
        </p:nvPicPr>
        <p:blipFill>
          <a:blip r:embed="rId4"/>
          <a:stretch>
            <a:fillRect/>
          </a:stretch>
        </p:blipFill>
        <p:spPr>
          <a:xfrm>
            <a:off x="914400" y="1828800"/>
            <a:ext cx="7372115" cy="4146814"/>
          </a:xfrm>
          <a:prstGeom prst="rect">
            <a:avLst/>
          </a:prstGeom>
        </p:spPr>
      </p:pic>
      <p:sp>
        <p:nvSpPr>
          <p:cNvPr id="9" name="Rectangle 8"/>
          <p:cNvSpPr/>
          <p:nvPr/>
        </p:nvSpPr>
        <p:spPr>
          <a:xfrm>
            <a:off x="3522193" y="6248400"/>
            <a:ext cx="2134880" cy="276999"/>
          </a:xfrm>
          <a:prstGeom prst="rect">
            <a:avLst/>
          </a:prstGeom>
        </p:spPr>
        <p:txBody>
          <a:bodyPr wrap="none">
            <a:spAutoFit/>
          </a:bodyPr>
          <a:lstStyle/>
          <a:p>
            <a:pPr algn="ctr"/>
            <a:r>
              <a:rPr lang="en-US" sz="1200" dirty="0">
                <a:latin typeface="Calibri" panose="020F0502020204030204" pitchFamily="34" charset="0"/>
                <a:cs typeface="Calibri" panose="020F0502020204030204" pitchFamily="34" charset="0"/>
                <a:hlinkClick r:id="rId5"/>
              </a:rPr>
              <a:t>https://</a:t>
            </a:r>
            <a:r>
              <a:rPr lang="en-US" sz="1200" dirty="0" smtClean="0">
                <a:latin typeface="Calibri" panose="020F0502020204030204" pitchFamily="34" charset="0"/>
                <a:cs typeface="Calibri" panose="020F0502020204030204" pitchFamily="34" charset="0"/>
                <a:hlinkClick r:id="rId5"/>
              </a:rPr>
              <a:t>youtu.be/q0VQjtE8vRg</a:t>
            </a:r>
            <a:r>
              <a:rPr lang="en-US" sz="1200" dirty="0" smtClean="0">
                <a:latin typeface="Calibri" panose="020F0502020204030204" pitchFamily="34" charset="0"/>
                <a:cs typeface="Calibri" panose="020F0502020204030204" pitchFamily="34" charset="0"/>
              </a:rPr>
              <a:t> </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20997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Impact of Food Insecurity on Health</a:t>
            </a:r>
            <a:endParaRPr lang="en-US" dirty="0"/>
          </a:p>
        </p:txBody>
      </p:sp>
      <p:sp>
        <p:nvSpPr>
          <p:cNvPr id="3" name="Content Placeholder 2"/>
          <p:cNvSpPr>
            <a:spLocks noGrp="1"/>
          </p:cNvSpPr>
          <p:nvPr>
            <p:ph idx="1"/>
          </p:nvPr>
        </p:nvSpPr>
        <p:spPr/>
        <p:txBody>
          <a:bodyPr>
            <a:normAutofit/>
          </a:bodyPr>
          <a:lstStyle/>
          <a:p>
            <a:pPr marL="109537" indent="0">
              <a:buNone/>
            </a:pPr>
            <a:r>
              <a:rPr lang="en-US" sz="2800" dirty="0" smtClean="0"/>
              <a:t>Food insecurity is associated with these health issues: </a:t>
            </a:r>
          </a:p>
          <a:p>
            <a:r>
              <a:rPr lang="en-US" sz="2400" dirty="0" smtClean="0"/>
              <a:t>Higher levels of chronic disease, such as diabetes, hypertension, coronary heart disease, hepatitis, stroke, cancer, asthma, arthritis, chronic obstructive pulmonary disease, and chronic kidney disease</a:t>
            </a:r>
            <a:r>
              <a:rPr lang="en-US" sz="2400" baseline="30000" dirty="0" smtClean="0"/>
              <a:t>1,2</a:t>
            </a:r>
          </a:p>
          <a:p>
            <a:r>
              <a:rPr lang="en-US" sz="2400" dirty="0" smtClean="0"/>
              <a:t>Medication non-adherence</a:t>
            </a:r>
            <a:r>
              <a:rPr lang="en-US" sz="2400" baseline="30000" dirty="0"/>
              <a:t>3</a:t>
            </a:r>
            <a:endParaRPr lang="en-US" sz="2400" baseline="30000" dirty="0" smtClean="0"/>
          </a:p>
          <a:p>
            <a:r>
              <a:rPr lang="en-US" sz="2400" dirty="0" smtClean="0"/>
              <a:t>Poor diabetes self-management</a:t>
            </a:r>
            <a:r>
              <a:rPr lang="en-US" sz="2400" baseline="30000" dirty="0"/>
              <a:t>4</a:t>
            </a:r>
            <a:endParaRPr lang="en-US" sz="2400" baseline="30000" dirty="0" smtClean="0"/>
          </a:p>
          <a:p>
            <a:r>
              <a:rPr lang="en-US" sz="2400" dirty="0" smtClean="0"/>
              <a:t>Higher probability of mental health issues, like depression</a:t>
            </a:r>
            <a:r>
              <a:rPr lang="en-US" sz="2400" baseline="30000" dirty="0" smtClean="0"/>
              <a:t>5</a:t>
            </a:r>
          </a:p>
        </p:txBody>
      </p:sp>
      <p:sp>
        <p:nvSpPr>
          <p:cNvPr id="4" name="Slide Number Placeholder 3"/>
          <p:cNvSpPr>
            <a:spLocks noGrp="1"/>
          </p:cNvSpPr>
          <p:nvPr>
            <p:ph type="sldNum" sz="quarter" idx="10"/>
          </p:nvPr>
        </p:nvSpPr>
        <p:spPr/>
        <p:txBody>
          <a:bodyPr/>
          <a:lstStyle/>
          <a:p>
            <a:fld id="{A11B84FD-71E7-42A0-8DDE-27636691BB48}" type="slidenum">
              <a:rPr lang="en-US" altLang="en-US" smtClean="0"/>
              <a:pPr/>
              <a:t>35</a:t>
            </a:fld>
            <a:endParaRPr lang="en-US" altLang="en-US" dirty="0"/>
          </a:p>
        </p:txBody>
      </p:sp>
      <p:sp>
        <p:nvSpPr>
          <p:cNvPr id="5" name="Rectangle 4"/>
          <p:cNvSpPr/>
          <p:nvPr/>
        </p:nvSpPr>
        <p:spPr>
          <a:xfrm>
            <a:off x="685800" y="5334000"/>
            <a:ext cx="8250238" cy="1338828"/>
          </a:xfrm>
          <a:prstGeom prst="rect">
            <a:avLst/>
          </a:prstGeom>
        </p:spPr>
        <p:txBody>
          <a:bodyPr wrap="square">
            <a:spAutoFit/>
          </a:bodyPr>
          <a:lstStyle/>
          <a:p>
            <a:r>
              <a:rPr lang="en-US" sz="900" dirty="0" smtClean="0">
                <a:latin typeface="Calibri" panose="020F0502020204030204" pitchFamily="34" charset="0"/>
                <a:cs typeface="Calibri" panose="020F0502020204030204" pitchFamily="34" charset="0"/>
              </a:rPr>
              <a:t>1 Irving SM, </a:t>
            </a:r>
            <a:r>
              <a:rPr lang="en-US" sz="900" dirty="0" err="1">
                <a:latin typeface="Calibri" panose="020F0502020204030204" pitchFamily="34" charset="0"/>
                <a:cs typeface="Calibri" panose="020F0502020204030204" pitchFamily="34" charset="0"/>
              </a:rPr>
              <a:t>Njai</a:t>
            </a:r>
            <a:r>
              <a:rPr lang="en-US" sz="900" dirty="0">
                <a:latin typeface="Calibri" panose="020F0502020204030204" pitchFamily="34" charset="0"/>
                <a:cs typeface="Calibri" panose="020F0502020204030204" pitchFamily="34" charset="0"/>
              </a:rPr>
              <a:t> </a:t>
            </a:r>
            <a:r>
              <a:rPr lang="en-US" sz="900" dirty="0" smtClean="0">
                <a:latin typeface="Calibri" panose="020F0502020204030204" pitchFamily="34" charset="0"/>
                <a:cs typeface="Calibri" panose="020F0502020204030204" pitchFamily="34" charset="0"/>
              </a:rPr>
              <a:t>R, </a:t>
            </a:r>
            <a:r>
              <a:rPr lang="en-US" sz="900" dirty="0">
                <a:latin typeface="Calibri" panose="020F0502020204030204" pitchFamily="34" charset="0"/>
                <a:cs typeface="Calibri" panose="020F0502020204030204" pitchFamily="34" charset="0"/>
              </a:rPr>
              <a:t>Siegel P. </a:t>
            </a:r>
            <a:r>
              <a:rPr lang="en-US" sz="900" dirty="0" smtClean="0">
                <a:latin typeface="Calibri" panose="020F0502020204030204" pitchFamily="34" charset="0"/>
                <a:cs typeface="Calibri" panose="020F0502020204030204" pitchFamily="34" charset="0"/>
              </a:rPr>
              <a:t>Food </a:t>
            </a:r>
            <a:r>
              <a:rPr lang="en-US" sz="900" dirty="0">
                <a:latin typeface="Calibri" panose="020F0502020204030204" pitchFamily="34" charset="0"/>
                <a:cs typeface="Calibri" panose="020F0502020204030204" pitchFamily="34" charset="0"/>
              </a:rPr>
              <a:t>insecurity and self-reported hypertension among Hispanic, black, and white adults in 12 states, behavioral risk factor surveillance system. </a:t>
            </a:r>
            <a:r>
              <a:rPr lang="en-US" sz="900" dirty="0" err="1" smtClean="0">
                <a:latin typeface="Calibri" panose="020F0502020204030204" pitchFamily="34" charset="0"/>
                <a:cs typeface="Calibri" panose="020F0502020204030204" pitchFamily="34" charset="0"/>
              </a:rPr>
              <a:t>Prev</a:t>
            </a:r>
            <a:r>
              <a:rPr lang="en-US" sz="900" dirty="0" smtClean="0">
                <a:latin typeface="Calibri" panose="020F0502020204030204" pitchFamily="34" charset="0"/>
                <a:cs typeface="Calibri" panose="020F0502020204030204" pitchFamily="34" charset="0"/>
              </a:rPr>
              <a:t> </a:t>
            </a:r>
            <a:r>
              <a:rPr lang="en-US" sz="900" dirty="0">
                <a:latin typeface="Calibri" panose="020F0502020204030204" pitchFamily="34" charset="0"/>
                <a:cs typeface="Calibri" panose="020F0502020204030204" pitchFamily="34" charset="0"/>
              </a:rPr>
              <a:t>Chronic </a:t>
            </a:r>
            <a:r>
              <a:rPr lang="en-US" sz="900" dirty="0" smtClean="0">
                <a:latin typeface="Calibri" panose="020F0502020204030204" pitchFamily="34" charset="0"/>
                <a:cs typeface="Calibri" panose="020F0502020204030204" pitchFamily="34" charset="0"/>
              </a:rPr>
              <a:t>Dis. </a:t>
            </a:r>
            <a:r>
              <a:rPr lang="en-US" sz="900" dirty="0">
                <a:latin typeface="Calibri" panose="020F0502020204030204" pitchFamily="34" charset="0"/>
                <a:cs typeface="Calibri" panose="020F0502020204030204" pitchFamily="34" charset="0"/>
              </a:rPr>
              <a:t>2014; 11:E161. </a:t>
            </a:r>
            <a:endParaRPr lang="en-US" sz="900" dirty="0" smtClean="0">
              <a:latin typeface="Calibri" panose="020F0502020204030204" pitchFamily="34" charset="0"/>
              <a:cs typeface="Calibri" panose="020F0502020204030204" pitchFamily="34" charset="0"/>
            </a:endParaRPr>
          </a:p>
          <a:p>
            <a:r>
              <a:rPr lang="en-US" sz="900" dirty="0">
                <a:latin typeface="Calibri" panose="020F0502020204030204" pitchFamily="34" charset="0"/>
                <a:cs typeface="Calibri" panose="020F0502020204030204" pitchFamily="34" charset="0"/>
              </a:rPr>
              <a:t>2</a:t>
            </a:r>
            <a:r>
              <a:rPr lang="en-US" sz="900" dirty="0" smtClean="0">
                <a:latin typeface="Calibri" panose="020F0502020204030204" pitchFamily="34" charset="0"/>
                <a:cs typeface="Calibri" panose="020F0502020204030204" pitchFamily="34" charset="0"/>
              </a:rPr>
              <a:t> </a:t>
            </a:r>
            <a:r>
              <a:rPr lang="en-US" sz="900" dirty="0">
                <a:latin typeface="Calibri" panose="020F0502020204030204" pitchFamily="34" charset="0"/>
                <a:cs typeface="Calibri" panose="020F0502020204030204" pitchFamily="34" charset="0"/>
              </a:rPr>
              <a:t>Seligman, </a:t>
            </a:r>
            <a:r>
              <a:rPr lang="en-US" sz="900" dirty="0" smtClean="0">
                <a:latin typeface="Calibri" panose="020F0502020204030204" pitchFamily="34" charset="0"/>
                <a:cs typeface="Calibri" panose="020F0502020204030204" pitchFamily="34" charset="0"/>
              </a:rPr>
              <a:t>HK, </a:t>
            </a:r>
            <a:r>
              <a:rPr lang="en-US" sz="900" dirty="0" err="1">
                <a:latin typeface="Calibri" panose="020F0502020204030204" pitchFamily="34" charset="0"/>
                <a:cs typeface="Calibri" panose="020F0502020204030204" pitchFamily="34" charset="0"/>
              </a:rPr>
              <a:t>Bindman</a:t>
            </a:r>
            <a:r>
              <a:rPr lang="en-US" sz="900" dirty="0">
                <a:latin typeface="Calibri" panose="020F0502020204030204" pitchFamily="34" charset="0"/>
                <a:cs typeface="Calibri" panose="020F0502020204030204" pitchFamily="34" charset="0"/>
              </a:rPr>
              <a:t>, </a:t>
            </a:r>
            <a:r>
              <a:rPr lang="en-US" sz="900" dirty="0" smtClean="0">
                <a:latin typeface="Calibri" panose="020F0502020204030204" pitchFamily="34" charset="0"/>
                <a:cs typeface="Calibri" panose="020F0502020204030204" pitchFamily="34" charset="0"/>
              </a:rPr>
              <a:t>A, </a:t>
            </a:r>
            <a:r>
              <a:rPr lang="en-US" sz="900" dirty="0" err="1">
                <a:latin typeface="Calibri" panose="020F0502020204030204" pitchFamily="34" charset="0"/>
                <a:cs typeface="Calibri" panose="020F0502020204030204" pitchFamily="34" charset="0"/>
              </a:rPr>
              <a:t>Vittinghoff</a:t>
            </a:r>
            <a:r>
              <a:rPr lang="en-US" sz="900" dirty="0">
                <a:latin typeface="Calibri" panose="020F0502020204030204" pitchFamily="34" charset="0"/>
                <a:cs typeface="Calibri" panose="020F0502020204030204" pitchFamily="34" charset="0"/>
              </a:rPr>
              <a:t>, </a:t>
            </a:r>
            <a:r>
              <a:rPr lang="en-US" sz="900" dirty="0" smtClean="0">
                <a:latin typeface="Calibri" panose="020F0502020204030204" pitchFamily="34" charset="0"/>
                <a:cs typeface="Calibri" panose="020F0502020204030204" pitchFamily="34" charset="0"/>
              </a:rPr>
              <a:t>E, </a:t>
            </a:r>
            <a:r>
              <a:rPr lang="en-US" sz="900" dirty="0">
                <a:latin typeface="Calibri" panose="020F0502020204030204" pitchFamily="34" charset="0"/>
                <a:cs typeface="Calibri" panose="020F0502020204030204" pitchFamily="34" charset="0"/>
              </a:rPr>
              <a:t>et al. </a:t>
            </a:r>
            <a:r>
              <a:rPr lang="en-US" sz="900" dirty="0" smtClean="0">
                <a:latin typeface="Calibri" panose="020F0502020204030204" pitchFamily="34" charset="0"/>
                <a:cs typeface="Calibri" panose="020F0502020204030204" pitchFamily="34" charset="0"/>
              </a:rPr>
              <a:t>Food </a:t>
            </a:r>
            <a:r>
              <a:rPr lang="en-US" sz="900" dirty="0">
                <a:latin typeface="Calibri" panose="020F0502020204030204" pitchFamily="34" charset="0"/>
                <a:cs typeface="Calibri" panose="020F0502020204030204" pitchFamily="34" charset="0"/>
              </a:rPr>
              <a:t>insecurity is associated with Diabetes Mellitus: Results from the National Health Examination and Nutrition Examination Survey (NHANES) 1999-2002. </a:t>
            </a:r>
            <a:r>
              <a:rPr lang="en-US" sz="900" dirty="0" smtClean="0">
                <a:latin typeface="Calibri" panose="020F0502020204030204" pitchFamily="34" charset="0"/>
                <a:cs typeface="Calibri" panose="020F0502020204030204" pitchFamily="34" charset="0"/>
              </a:rPr>
              <a:t>J Gen Intern Med 2007; 22 </a:t>
            </a:r>
            <a:r>
              <a:rPr lang="en-US" sz="900" dirty="0">
                <a:latin typeface="Calibri" panose="020F0502020204030204" pitchFamily="34" charset="0"/>
                <a:cs typeface="Calibri" panose="020F0502020204030204" pitchFamily="34" charset="0"/>
              </a:rPr>
              <a:t>(7): 1018–23. </a:t>
            </a:r>
            <a:endParaRPr lang="en-US" sz="900" dirty="0" smtClean="0">
              <a:latin typeface="Calibri" panose="020F0502020204030204" pitchFamily="34" charset="0"/>
              <a:cs typeface="Calibri" panose="020F0502020204030204" pitchFamily="34" charset="0"/>
            </a:endParaRPr>
          </a:p>
          <a:p>
            <a:r>
              <a:rPr lang="en-US" sz="900" dirty="0">
                <a:latin typeface="Calibri" panose="020F0502020204030204" pitchFamily="34" charset="0"/>
                <a:cs typeface="Calibri" panose="020F0502020204030204" pitchFamily="34" charset="0"/>
              </a:rPr>
              <a:t>3</a:t>
            </a:r>
            <a:r>
              <a:rPr lang="en-US" sz="900" dirty="0" smtClean="0">
                <a:latin typeface="Calibri" panose="020F0502020204030204" pitchFamily="34" charset="0"/>
                <a:cs typeface="Calibri" panose="020F0502020204030204" pitchFamily="34" charset="0"/>
              </a:rPr>
              <a:t> </a:t>
            </a:r>
            <a:r>
              <a:rPr lang="en-US" sz="900" dirty="0" err="1">
                <a:latin typeface="Calibri" panose="020F0502020204030204" pitchFamily="34" charset="0"/>
                <a:cs typeface="Calibri" panose="020F0502020204030204" pitchFamily="34" charset="0"/>
              </a:rPr>
              <a:t>Ippolito</a:t>
            </a:r>
            <a:r>
              <a:rPr lang="en-US" sz="900" dirty="0">
                <a:latin typeface="Calibri" panose="020F0502020204030204" pitchFamily="34" charset="0"/>
                <a:cs typeface="Calibri" panose="020F0502020204030204" pitchFamily="34" charset="0"/>
              </a:rPr>
              <a:t>, M., Lyles, C. Prendergast, K., Seligman, H. </a:t>
            </a:r>
            <a:r>
              <a:rPr lang="en-US" sz="900" dirty="0" smtClean="0">
                <a:latin typeface="Calibri" panose="020F0502020204030204" pitchFamily="34" charset="0"/>
                <a:cs typeface="Calibri" panose="020F0502020204030204" pitchFamily="34" charset="0"/>
              </a:rPr>
              <a:t>Food </a:t>
            </a:r>
            <a:r>
              <a:rPr lang="en-US" sz="900" dirty="0">
                <a:latin typeface="Calibri" panose="020F0502020204030204" pitchFamily="34" charset="0"/>
                <a:cs typeface="Calibri" panose="020F0502020204030204" pitchFamily="34" charset="0"/>
              </a:rPr>
              <a:t>insecurity and diabetes </a:t>
            </a:r>
            <a:r>
              <a:rPr lang="en-US" sz="900" dirty="0" err="1">
                <a:latin typeface="Calibri" panose="020F0502020204030204" pitchFamily="34" charset="0"/>
                <a:cs typeface="Calibri" panose="020F0502020204030204" pitchFamily="34" charset="0"/>
              </a:rPr>
              <a:t>selfmanagement</a:t>
            </a:r>
            <a:r>
              <a:rPr lang="en-US" sz="900" dirty="0">
                <a:latin typeface="Calibri" panose="020F0502020204030204" pitchFamily="34" charset="0"/>
                <a:cs typeface="Calibri" panose="020F0502020204030204" pitchFamily="34" charset="0"/>
              </a:rPr>
              <a:t> among food pantry </a:t>
            </a:r>
            <a:r>
              <a:rPr lang="en-US" sz="900" dirty="0" smtClean="0">
                <a:latin typeface="Calibri" panose="020F0502020204030204" pitchFamily="34" charset="0"/>
                <a:cs typeface="Calibri" panose="020F0502020204030204" pitchFamily="34" charset="0"/>
              </a:rPr>
              <a:t>clients. Public </a:t>
            </a:r>
            <a:r>
              <a:rPr lang="en-US" sz="900" dirty="0">
                <a:latin typeface="Calibri" panose="020F0502020204030204" pitchFamily="34" charset="0"/>
                <a:cs typeface="Calibri" panose="020F0502020204030204" pitchFamily="34" charset="0"/>
              </a:rPr>
              <a:t>Health </a:t>
            </a:r>
            <a:r>
              <a:rPr lang="en-US" sz="900" dirty="0" err="1" smtClean="0">
                <a:latin typeface="Calibri" panose="020F0502020204030204" pitchFamily="34" charset="0"/>
                <a:cs typeface="Calibri" panose="020F0502020204030204" pitchFamily="34" charset="0"/>
              </a:rPr>
              <a:t>Nutr</a:t>
            </a:r>
            <a:r>
              <a:rPr lang="en-US" sz="900" dirty="0" smtClean="0">
                <a:latin typeface="Calibri" panose="020F0502020204030204" pitchFamily="34" charset="0"/>
                <a:cs typeface="Calibri" panose="020F0502020204030204" pitchFamily="34" charset="0"/>
              </a:rPr>
              <a:t> 2016; 20(1</a:t>
            </a:r>
            <a:r>
              <a:rPr lang="en-US" sz="900" dirty="0">
                <a:latin typeface="Calibri" panose="020F0502020204030204" pitchFamily="34" charset="0"/>
                <a:cs typeface="Calibri" panose="020F0502020204030204" pitchFamily="34" charset="0"/>
              </a:rPr>
              <a:t>): 183-189. </a:t>
            </a:r>
            <a:endParaRPr lang="en-US" sz="900" dirty="0" smtClean="0">
              <a:latin typeface="Calibri" panose="020F0502020204030204" pitchFamily="34" charset="0"/>
              <a:cs typeface="Calibri" panose="020F0502020204030204" pitchFamily="34" charset="0"/>
            </a:endParaRPr>
          </a:p>
          <a:p>
            <a:r>
              <a:rPr lang="en-US" sz="900" dirty="0" smtClean="0">
                <a:latin typeface="Calibri" panose="020F0502020204030204" pitchFamily="34" charset="0"/>
                <a:cs typeface="Calibri" panose="020F0502020204030204" pitchFamily="34" charset="0"/>
              </a:rPr>
              <a:t>4 </a:t>
            </a:r>
            <a:r>
              <a:rPr lang="en-US" sz="900" dirty="0">
                <a:latin typeface="Calibri" panose="020F0502020204030204" pitchFamily="34" charset="0"/>
                <a:cs typeface="Calibri" panose="020F0502020204030204" pitchFamily="34" charset="0"/>
              </a:rPr>
              <a:t>Seligman, H., Jacobs, E., Lopez, A., </a:t>
            </a:r>
            <a:r>
              <a:rPr lang="en-US" sz="900" dirty="0" err="1">
                <a:latin typeface="Calibri" panose="020F0502020204030204" pitchFamily="34" charset="0"/>
                <a:cs typeface="Calibri" panose="020F0502020204030204" pitchFamily="34" charset="0"/>
              </a:rPr>
              <a:t>Tschann</a:t>
            </a:r>
            <a:r>
              <a:rPr lang="en-US" sz="900" dirty="0">
                <a:latin typeface="Calibri" panose="020F0502020204030204" pitchFamily="34" charset="0"/>
                <a:cs typeface="Calibri" panose="020F0502020204030204" pitchFamily="34" charset="0"/>
              </a:rPr>
              <a:t>, J., Fernandez, A. </a:t>
            </a:r>
            <a:r>
              <a:rPr lang="en-US" sz="900" dirty="0" smtClean="0">
                <a:latin typeface="Calibri" panose="020F0502020204030204" pitchFamily="34" charset="0"/>
                <a:cs typeface="Calibri" panose="020F0502020204030204" pitchFamily="34" charset="0"/>
              </a:rPr>
              <a:t>Food </a:t>
            </a:r>
            <a:r>
              <a:rPr lang="en-US" sz="900" dirty="0">
                <a:latin typeface="Calibri" panose="020F0502020204030204" pitchFamily="34" charset="0"/>
                <a:cs typeface="Calibri" panose="020F0502020204030204" pitchFamily="34" charset="0"/>
              </a:rPr>
              <a:t>insecurity and glycemic control among low-income patients with Type 2 diabetes. Diabetes </a:t>
            </a:r>
            <a:r>
              <a:rPr lang="en-US" sz="900" dirty="0" smtClean="0">
                <a:latin typeface="Calibri" panose="020F0502020204030204" pitchFamily="34" charset="0"/>
                <a:cs typeface="Calibri" panose="020F0502020204030204" pitchFamily="34" charset="0"/>
              </a:rPr>
              <a:t>Care 2012; 35 </a:t>
            </a:r>
            <a:r>
              <a:rPr lang="en-US" sz="900" dirty="0">
                <a:latin typeface="Calibri" panose="020F0502020204030204" pitchFamily="34" charset="0"/>
                <a:cs typeface="Calibri" panose="020F0502020204030204" pitchFamily="34" charset="0"/>
              </a:rPr>
              <a:t>(2): </a:t>
            </a:r>
            <a:r>
              <a:rPr lang="en-US" sz="900" dirty="0" smtClean="0">
                <a:latin typeface="Calibri" panose="020F0502020204030204" pitchFamily="34" charset="0"/>
                <a:cs typeface="Calibri" panose="020F0502020204030204" pitchFamily="34" charset="0"/>
              </a:rPr>
              <a:t>233–8. </a:t>
            </a:r>
          </a:p>
          <a:p>
            <a:r>
              <a:rPr lang="en-US" sz="900" dirty="0">
                <a:latin typeface="Calibri" panose="020F0502020204030204" pitchFamily="34" charset="0"/>
                <a:cs typeface="Calibri" panose="020F0502020204030204" pitchFamily="34" charset="0"/>
              </a:rPr>
              <a:t>5</a:t>
            </a:r>
            <a:r>
              <a:rPr lang="en-US" sz="900" dirty="0" smtClean="0">
                <a:latin typeface="Calibri" panose="020F0502020204030204" pitchFamily="34" charset="0"/>
                <a:cs typeface="Calibri" panose="020F0502020204030204" pitchFamily="34" charset="0"/>
              </a:rPr>
              <a:t> Silverman</a:t>
            </a:r>
            <a:r>
              <a:rPr lang="en-US" sz="900" dirty="0">
                <a:latin typeface="Calibri" panose="020F0502020204030204" pitchFamily="34" charset="0"/>
                <a:cs typeface="Calibri" panose="020F0502020204030204" pitchFamily="34" charset="0"/>
              </a:rPr>
              <a:t>, et al. </a:t>
            </a:r>
            <a:r>
              <a:rPr lang="en-US" sz="900" dirty="0" smtClean="0">
                <a:latin typeface="Calibri" panose="020F0502020204030204" pitchFamily="34" charset="0"/>
                <a:cs typeface="Calibri" panose="020F0502020204030204" pitchFamily="34" charset="0"/>
              </a:rPr>
              <a:t>The </a:t>
            </a:r>
            <a:r>
              <a:rPr lang="en-US" sz="900" dirty="0">
                <a:latin typeface="Calibri" panose="020F0502020204030204" pitchFamily="34" charset="0"/>
                <a:cs typeface="Calibri" panose="020F0502020204030204" pitchFamily="34" charset="0"/>
              </a:rPr>
              <a:t>relationship between food insecurity and depression, diabetes distress and medication adherence among low-income patients with poorly-controlled diabetes. </a:t>
            </a:r>
            <a:r>
              <a:rPr lang="en-US" sz="900" dirty="0" smtClean="0">
                <a:latin typeface="Calibri" panose="020F0502020204030204" pitchFamily="34" charset="0"/>
                <a:cs typeface="Calibri" panose="020F0502020204030204" pitchFamily="34" charset="0"/>
              </a:rPr>
              <a:t>J </a:t>
            </a:r>
            <a:r>
              <a:rPr lang="en-US" sz="900" dirty="0">
                <a:latin typeface="Calibri" panose="020F0502020204030204" pitchFamily="34" charset="0"/>
                <a:cs typeface="Calibri" panose="020F0502020204030204" pitchFamily="34" charset="0"/>
              </a:rPr>
              <a:t>Gen Intern Med; </a:t>
            </a:r>
            <a:r>
              <a:rPr lang="en-US" sz="900" dirty="0" smtClean="0">
                <a:latin typeface="Calibri" panose="020F0502020204030204" pitchFamily="34" charset="0"/>
                <a:cs typeface="Calibri" panose="020F0502020204030204" pitchFamily="34" charset="0"/>
              </a:rPr>
              <a:t>2015</a:t>
            </a:r>
            <a:r>
              <a:rPr lang="en-US" sz="900" dirty="0">
                <a:latin typeface="Calibri" panose="020F0502020204030204" pitchFamily="34" charset="0"/>
                <a:cs typeface="Calibri" panose="020F0502020204030204" pitchFamily="34" charset="0"/>
              </a:rPr>
              <a:t>;</a:t>
            </a:r>
            <a:r>
              <a:rPr lang="en-US" sz="900" dirty="0" smtClean="0">
                <a:latin typeface="Calibri" panose="020F0502020204030204" pitchFamily="34" charset="0"/>
                <a:cs typeface="Calibri" panose="020F0502020204030204" pitchFamily="34" charset="0"/>
              </a:rPr>
              <a:t> 30 (10): 1476</a:t>
            </a:r>
            <a:r>
              <a:rPr lang="en-US" sz="9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1639474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Food Insecurity Among Children</a:t>
            </a:r>
            <a:endParaRPr lang="en-US" dirty="0"/>
          </a:p>
        </p:txBody>
      </p:sp>
      <p:sp>
        <p:nvSpPr>
          <p:cNvPr id="3" name="Content Placeholder 2"/>
          <p:cNvSpPr>
            <a:spLocks noGrp="1"/>
          </p:cNvSpPr>
          <p:nvPr>
            <p:ph idx="1"/>
          </p:nvPr>
        </p:nvSpPr>
        <p:spPr/>
        <p:txBody>
          <a:bodyPr/>
          <a:lstStyle/>
          <a:p>
            <a:r>
              <a:rPr lang="en-US" sz="2800" dirty="0" smtClean="0"/>
              <a:t>1 in 5 children in Philadelphia live in food insecure households.</a:t>
            </a:r>
            <a:r>
              <a:rPr lang="en-US" sz="1400" i="1" dirty="0" smtClean="0"/>
              <a:t> (</a:t>
            </a:r>
            <a:r>
              <a:rPr lang="en-US" sz="1400" i="1" dirty="0"/>
              <a:t>Source: Map the Meal Gap 2017, Feeding America</a:t>
            </a:r>
            <a:r>
              <a:rPr lang="en-US" sz="1400" i="1" dirty="0" smtClean="0"/>
              <a:t>)</a:t>
            </a:r>
          </a:p>
          <a:p>
            <a:r>
              <a:rPr lang="en-US" sz="2800" dirty="0" smtClean="0"/>
              <a:t>Children experiencing food insecurity have increased rates of:</a:t>
            </a:r>
            <a:r>
              <a:rPr lang="en-US" sz="2800" baseline="30000" dirty="0" smtClean="0"/>
              <a:t>1 </a:t>
            </a:r>
          </a:p>
          <a:p>
            <a:pPr lvl="1"/>
            <a:r>
              <a:rPr lang="en-US" sz="2000" dirty="0" smtClean="0"/>
              <a:t>Behavioral issues (e.g., being less attentive, more aggressive and at a higher risk of delays in cognitive and social development)</a:t>
            </a:r>
          </a:p>
          <a:p>
            <a:pPr lvl="1"/>
            <a:r>
              <a:rPr lang="en-US" sz="2000" dirty="0" smtClean="0"/>
              <a:t>Low birth weight and high risk of infant mortality</a:t>
            </a:r>
          </a:p>
          <a:p>
            <a:pPr lvl="1"/>
            <a:r>
              <a:rPr lang="en-US" sz="2000" dirty="0" smtClean="0"/>
              <a:t>Anemia, asthma and poor oral health </a:t>
            </a:r>
          </a:p>
          <a:p>
            <a:pPr lvl="1"/>
            <a:r>
              <a:rPr lang="en-US" sz="2000" dirty="0" smtClean="0"/>
              <a:t>Increased school absences, reduced concentration and poor performance on cognitive tests</a:t>
            </a:r>
          </a:p>
          <a:p>
            <a:pPr lvl="1"/>
            <a:r>
              <a:rPr lang="en-US" sz="2000" dirty="0" smtClean="0"/>
              <a:t>Fatigue, headaches, anxiety, and depression. </a:t>
            </a:r>
          </a:p>
        </p:txBody>
      </p:sp>
      <p:sp>
        <p:nvSpPr>
          <p:cNvPr id="4" name="Slide Number Placeholder 3"/>
          <p:cNvSpPr>
            <a:spLocks noGrp="1"/>
          </p:cNvSpPr>
          <p:nvPr>
            <p:ph type="sldNum" sz="quarter" idx="10"/>
          </p:nvPr>
        </p:nvSpPr>
        <p:spPr/>
        <p:txBody>
          <a:bodyPr/>
          <a:lstStyle/>
          <a:p>
            <a:fld id="{A11B84FD-71E7-42A0-8DDE-27636691BB48}" type="slidenum">
              <a:rPr lang="en-US" altLang="en-US" smtClean="0"/>
              <a:pPr/>
              <a:t>36</a:t>
            </a:fld>
            <a:endParaRPr lang="en-US" altLang="en-US" dirty="0"/>
          </a:p>
        </p:txBody>
      </p:sp>
      <p:sp>
        <p:nvSpPr>
          <p:cNvPr id="5" name="Rectangle 4"/>
          <p:cNvSpPr/>
          <p:nvPr/>
        </p:nvSpPr>
        <p:spPr>
          <a:xfrm>
            <a:off x="838200" y="6343704"/>
            <a:ext cx="8001000" cy="230832"/>
          </a:xfrm>
          <a:prstGeom prst="rect">
            <a:avLst/>
          </a:prstGeom>
        </p:spPr>
        <p:txBody>
          <a:bodyPr wrap="square">
            <a:spAutoFit/>
          </a:bodyPr>
          <a:lstStyle/>
          <a:p>
            <a:r>
              <a:rPr lang="en-US" sz="900" baseline="30000" dirty="0" smtClean="0">
                <a:latin typeface="Calibri" panose="020F0502020204030204" pitchFamily="34" charset="0"/>
                <a:cs typeface="Calibri" panose="020F0502020204030204" pitchFamily="34" charset="0"/>
              </a:rPr>
              <a:t>1 </a:t>
            </a:r>
            <a:r>
              <a:rPr lang="en-US" sz="900" dirty="0" err="1" smtClean="0">
                <a:latin typeface="Calibri" panose="020F0502020204030204" pitchFamily="34" charset="0"/>
                <a:cs typeface="Calibri" panose="020F0502020204030204" pitchFamily="34" charset="0"/>
              </a:rPr>
              <a:t>Gundersen</a:t>
            </a:r>
            <a:r>
              <a:rPr lang="en-US" sz="900" dirty="0">
                <a:latin typeface="Calibri" panose="020F0502020204030204" pitchFamily="34" charset="0"/>
                <a:cs typeface="Calibri" panose="020F0502020204030204" pitchFamily="34" charset="0"/>
              </a:rPr>
              <a:t>, C. and </a:t>
            </a:r>
            <a:r>
              <a:rPr lang="en-US" sz="900" dirty="0" err="1">
                <a:latin typeface="Calibri" panose="020F0502020204030204" pitchFamily="34" charset="0"/>
                <a:cs typeface="Calibri" panose="020F0502020204030204" pitchFamily="34" charset="0"/>
              </a:rPr>
              <a:t>Ziliak</a:t>
            </a:r>
            <a:r>
              <a:rPr lang="en-US" sz="900" dirty="0">
                <a:latin typeface="Calibri" panose="020F0502020204030204" pitchFamily="34" charset="0"/>
                <a:cs typeface="Calibri" panose="020F0502020204030204" pitchFamily="34" charset="0"/>
              </a:rPr>
              <a:t>. J. </a:t>
            </a:r>
            <a:r>
              <a:rPr lang="en-US" sz="900" dirty="0" smtClean="0">
                <a:latin typeface="Calibri" panose="020F0502020204030204" pitchFamily="34" charset="0"/>
                <a:cs typeface="Calibri" panose="020F0502020204030204" pitchFamily="34" charset="0"/>
              </a:rPr>
              <a:t>Food </a:t>
            </a:r>
            <a:r>
              <a:rPr lang="en-US" sz="900" dirty="0">
                <a:latin typeface="Calibri" panose="020F0502020204030204" pitchFamily="34" charset="0"/>
                <a:cs typeface="Calibri" panose="020F0502020204030204" pitchFamily="34" charset="0"/>
              </a:rPr>
              <a:t>insecurity and health outcomes. Health </a:t>
            </a:r>
            <a:r>
              <a:rPr lang="en-US" sz="900" dirty="0" err="1" smtClean="0">
                <a:latin typeface="Calibri" panose="020F0502020204030204" pitchFamily="34" charset="0"/>
                <a:cs typeface="Calibri" panose="020F0502020204030204" pitchFamily="34" charset="0"/>
              </a:rPr>
              <a:t>Aff</a:t>
            </a:r>
            <a:r>
              <a:rPr lang="en-US" sz="900" dirty="0" smtClean="0">
                <a:latin typeface="Calibri" panose="020F0502020204030204" pitchFamily="34" charset="0"/>
                <a:cs typeface="Calibri" panose="020F0502020204030204" pitchFamily="34" charset="0"/>
              </a:rPr>
              <a:t>. 2015; </a:t>
            </a:r>
            <a:r>
              <a:rPr lang="en-US" sz="900" dirty="0">
                <a:latin typeface="Calibri" panose="020F0502020204030204" pitchFamily="34" charset="0"/>
                <a:cs typeface="Calibri" panose="020F0502020204030204" pitchFamily="34" charset="0"/>
              </a:rPr>
              <a:t>34(11</a:t>
            </a:r>
            <a:r>
              <a:rPr lang="en-US" sz="900" dirty="0" smtClean="0">
                <a:latin typeface="Calibri" panose="020F0502020204030204" pitchFamily="34" charset="0"/>
                <a:cs typeface="Calibri" panose="020F0502020204030204" pitchFamily="34" charset="0"/>
              </a:rPr>
              <a:t>): </a:t>
            </a:r>
            <a:r>
              <a:rPr lang="en-US" sz="900" dirty="0">
                <a:latin typeface="Calibri" panose="020F0502020204030204" pitchFamily="34" charset="0"/>
                <a:cs typeface="Calibri" panose="020F0502020204030204" pitchFamily="34" charset="0"/>
              </a:rPr>
              <a:t>1830-1839. </a:t>
            </a:r>
          </a:p>
        </p:txBody>
      </p:sp>
    </p:spTree>
    <p:extLst>
      <p:ext uri="{BB962C8B-B14F-4D97-AF65-F5344CB8AC3E}">
        <p14:creationId xmlns:p14="http://schemas.microsoft.com/office/powerpoint/2010/main" val="3393070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Food Insecurity Among Seniors</a:t>
            </a:r>
            <a:endParaRPr lang="en-US" dirty="0"/>
          </a:p>
        </p:txBody>
      </p:sp>
      <p:sp>
        <p:nvSpPr>
          <p:cNvPr id="3" name="Content Placeholder 2"/>
          <p:cNvSpPr>
            <a:spLocks noGrp="1"/>
          </p:cNvSpPr>
          <p:nvPr>
            <p:ph idx="1"/>
          </p:nvPr>
        </p:nvSpPr>
        <p:spPr/>
        <p:txBody>
          <a:bodyPr/>
          <a:lstStyle/>
          <a:p>
            <a:r>
              <a:rPr lang="en-US" sz="2800" dirty="0" smtClean="0"/>
              <a:t>According to the Philadelphia Corporation for Aging, hunger among Philadelphians aged 60+ rose from 11% to 12.25% between 2015 and 2018.</a:t>
            </a:r>
          </a:p>
          <a:p>
            <a:r>
              <a:rPr lang="en-US" sz="2800" dirty="0" smtClean="0"/>
              <a:t>Food insecurity in seniors is associated with:</a:t>
            </a:r>
          </a:p>
          <a:p>
            <a:pPr lvl="1"/>
            <a:r>
              <a:rPr lang="en-US" sz="2400" dirty="0"/>
              <a:t>I</a:t>
            </a:r>
            <a:r>
              <a:rPr lang="en-US" sz="2400" dirty="0" smtClean="0"/>
              <a:t>ncreased risk of depression, asthma, poor self-reported health status, and activity limitations.</a:t>
            </a:r>
            <a:r>
              <a:rPr lang="en-US" sz="2400" baseline="30000" dirty="0" smtClean="0"/>
              <a:t>1</a:t>
            </a:r>
          </a:p>
          <a:p>
            <a:pPr lvl="1"/>
            <a:r>
              <a:rPr lang="en-US" sz="2400" dirty="0" smtClean="0"/>
              <a:t>Greater likelihood of suffering from heart conditions, such as heart attacks and coronary heart disease.</a:t>
            </a:r>
            <a:r>
              <a:rPr lang="en-US" sz="2400" baseline="30000" dirty="0" smtClean="0"/>
              <a:t>2</a:t>
            </a:r>
          </a:p>
          <a:p>
            <a:pPr marL="571500" lvl="1" indent="0">
              <a:buNone/>
            </a:pPr>
            <a:endParaRPr lang="en-US" sz="2400" baseline="30000" dirty="0" smtClean="0"/>
          </a:p>
          <a:p>
            <a:endParaRPr lang="en-US" sz="2800" dirty="0"/>
          </a:p>
        </p:txBody>
      </p:sp>
      <p:sp>
        <p:nvSpPr>
          <p:cNvPr id="4" name="Slide Number Placeholder 3"/>
          <p:cNvSpPr>
            <a:spLocks noGrp="1"/>
          </p:cNvSpPr>
          <p:nvPr>
            <p:ph type="sldNum" sz="quarter" idx="10"/>
          </p:nvPr>
        </p:nvSpPr>
        <p:spPr/>
        <p:txBody>
          <a:bodyPr/>
          <a:lstStyle/>
          <a:p>
            <a:fld id="{A11B84FD-71E7-42A0-8DDE-27636691BB48}" type="slidenum">
              <a:rPr lang="en-US" altLang="en-US" smtClean="0"/>
              <a:pPr/>
              <a:t>37</a:t>
            </a:fld>
            <a:endParaRPr lang="en-US" altLang="en-US" dirty="0"/>
          </a:p>
        </p:txBody>
      </p:sp>
      <p:sp>
        <p:nvSpPr>
          <p:cNvPr id="6" name="Rectangle 5"/>
          <p:cNvSpPr/>
          <p:nvPr/>
        </p:nvSpPr>
        <p:spPr>
          <a:xfrm>
            <a:off x="838200" y="6019800"/>
            <a:ext cx="8001000" cy="507831"/>
          </a:xfrm>
          <a:prstGeom prst="rect">
            <a:avLst/>
          </a:prstGeom>
        </p:spPr>
        <p:txBody>
          <a:bodyPr wrap="square">
            <a:spAutoFit/>
          </a:bodyPr>
          <a:lstStyle/>
          <a:p>
            <a:r>
              <a:rPr lang="en-US" sz="900" baseline="30000" dirty="0" smtClean="0">
                <a:latin typeface="Calibri" panose="020F0502020204030204" pitchFamily="34" charset="0"/>
                <a:cs typeface="Calibri" panose="020F0502020204030204" pitchFamily="34" charset="0"/>
              </a:rPr>
              <a:t>1 </a:t>
            </a:r>
            <a:r>
              <a:rPr lang="en-US" sz="900" dirty="0" err="1" smtClean="0">
                <a:latin typeface="Calibri" panose="020F0502020204030204" pitchFamily="34" charset="0"/>
                <a:cs typeface="Calibri" panose="020F0502020204030204" pitchFamily="34" charset="0"/>
              </a:rPr>
              <a:t>Gundersen</a:t>
            </a:r>
            <a:r>
              <a:rPr lang="en-US" sz="900" dirty="0">
                <a:latin typeface="Calibri" panose="020F0502020204030204" pitchFamily="34" charset="0"/>
                <a:cs typeface="Calibri" panose="020F0502020204030204" pitchFamily="34" charset="0"/>
              </a:rPr>
              <a:t>, C. and </a:t>
            </a:r>
            <a:r>
              <a:rPr lang="en-US" sz="900" dirty="0" err="1">
                <a:latin typeface="Calibri" panose="020F0502020204030204" pitchFamily="34" charset="0"/>
                <a:cs typeface="Calibri" panose="020F0502020204030204" pitchFamily="34" charset="0"/>
              </a:rPr>
              <a:t>Ziliak</a:t>
            </a:r>
            <a:r>
              <a:rPr lang="en-US" sz="900" dirty="0">
                <a:latin typeface="Calibri" panose="020F0502020204030204" pitchFamily="34" charset="0"/>
                <a:cs typeface="Calibri" panose="020F0502020204030204" pitchFamily="34" charset="0"/>
              </a:rPr>
              <a:t>. J. </a:t>
            </a:r>
            <a:r>
              <a:rPr lang="en-US" sz="900" dirty="0" smtClean="0">
                <a:latin typeface="Calibri" panose="020F0502020204030204" pitchFamily="34" charset="0"/>
                <a:cs typeface="Calibri" panose="020F0502020204030204" pitchFamily="34" charset="0"/>
              </a:rPr>
              <a:t>Food </a:t>
            </a:r>
            <a:r>
              <a:rPr lang="en-US" sz="900" dirty="0">
                <a:latin typeface="Calibri" panose="020F0502020204030204" pitchFamily="34" charset="0"/>
                <a:cs typeface="Calibri" panose="020F0502020204030204" pitchFamily="34" charset="0"/>
              </a:rPr>
              <a:t>insecurity and health outcomes. Health </a:t>
            </a:r>
            <a:r>
              <a:rPr lang="en-US" sz="900" dirty="0" err="1" smtClean="0">
                <a:latin typeface="Calibri" panose="020F0502020204030204" pitchFamily="34" charset="0"/>
                <a:cs typeface="Calibri" panose="020F0502020204030204" pitchFamily="34" charset="0"/>
              </a:rPr>
              <a:t>Aff</a:t>
            </a:r>
            <a:r>
              <a:rPr lang="en-US" sz="900" dirty="0" smtClean="0">
                <a:latin typeface="Calibri" panose="020F0502020204030204" pitchFamily="34" charset="0"/>
                <a:cs typeface="Calibri" panose="020F0502020204030204" pitchFamily="34" charset="0"/>
              </a:rPr>
              <a:t>. 2015; </a:t>
            </a:r>
            <a:r>
              <a:rPr lang="en-US" sz="900" dirty="0">
                <a:latin typeface="Calibri" panose="020F0502020204030204" pitchFamily="34" charset="0"/>
                <a:cs typeface="Calibri" panose="020F0502020204030204" pitchFamily="34" charset="0"/>
              </a:rPr>
              <a:t>34(11</a:t>
            </a:r>
            <a:r>
              <a:rPr lang="en-US" sz="900" dirty="0" smtClean="0">
                <a:latin typeface="Calibri" panose="020F0502020204030204" pitchFamily="34" charset="0"/>
                <a:cs typeface="Calibri" panose="020F0502020204030204" pitchFamily="34" charset="0"/>
              </a:rPr>
              <a:t>): 1830-1839.</a:t>
            </a:r>
          </a:p>
          <a:p>
            <a:r>
              <a:rPr lang="en-US" sz="900" baseline="30000" dirty="0" smtClean="0">
                <a:latin typeface="Calibri" panose="020F0502020204030204" pitchFamily="34" charset="0"/>
                <a:cs typeface="Calibri" panose="020F0502020204030204" pitchFamily="34" charset="0"/>
              </a:rPr>
              <a:t>2 </a:t>
            </a:r>
            <a:r>
              <a:rPr lang="en-US" sz="900" dirty="0" smtClean="0">
                <a:latin typeface="Calibri" panose="020F0502020204030204" pitchFamily="34" charset="0"/>
                <a:cs typeface="Calibri" panose="020F0502020204030204" pitchFamily="34" charset="0"/>
              </a:rPr>
              <a:t>Feeding </a:t>
            </a:r>
            <a:r>
              <a:rPr lang="en-US" sz="900" dirty="0">
                <a:latin typeface="Calibri" panose="020F0502020204030204" pitchFamily="34" charset="0"/>
                <a:cs typeface="Calibri" panose="020F0502020204030204" pitchFamily="34" charset="0"/>
              </a:rPr>
              <a:t>America, National Foundation to End Senior Hunger. Spotlight on Senior Health: Adverse Health Outcomes of Food Insecure Older Americans. 2014. </a:t>
            </a:r>
          </a:p>
          <a:p>
            <a:r>
              <a:rPr lang="en-US" sz="900" dirty="0" smtClean="0">
                <a:latin typeface="Calibri" panose="020F0502020204030204" pitchFamily="34" charset="0"/>
                <a:cs typeface="Calibri" panose="020F0502020204030204" pitchFamily="34" charset="0"/>
              </a:rPr>
              <a:t> </a:t>
            </a:r>
            <a:endParaRPr lang="en-US" sz="9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161147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Impact on the Health Care System</a:t>
            </a:r>
            <a:endParaRPr lang="en-US" dirty="0"/>
          </a:p>
        </p:txBody>
      </p:sp>
      <p:sp>
        <p:nvSpPr>
          <p:cNvPr id="4" name="Slide Number Placeholder 3"/>
          <p:cNvSpPr>
            <a:spLocks noGrp="1"/>
          </p:cNvSpPr>
          <p:nvPr>
            <p:ph type="sldNum" sz="quarter" idx="10"/>
          </p:nvPr>
        </p:nvSpPr>
        <p:spPr/>
        <p:txBody>
          <a:bodyPr/>
          <a:lstStyle/>
          <a:p>
            <a:fld id="{A11B84FD-71E7-42A0-8DDE-27636691BB48}" type="slidenum">
              <a:rPr lang="en-US" altLang="en-US" smtClean="0"/>
              <a:pPr/>
              <a:t>38</a:t>
            </a:fld>
            <a:endParaRPr lang="en-US" altLang="en-US" dirty="0"/>
          </a:p>
        </p:txBody>
      </p:sp>
      <p:pic>
        <p:nvPicPr>
          <p:cNvPr id="5" name="Content Placeholder 4"/>
          <p:cNvPicPr>
            <a:picLocks noGrp="1"/>
          </p:cNvPicPr>
          <p:nvPr>
            <p:ph idx="1"/>
          </p:nvPr>
        </p:nvPicPr>
        <p:blipFill rotWithShape="1">
          <a:blip r:embed="rId3"/>
          <a:srcRect t="11258"/>
          <a:stretch/>
        </p:blipFill>
        <p:spPr>
          <a:xfrm>
            <a:off x="1905000" y="3011713"/>
            <a:ext cx="5334000" cy="2504079"/>
          </a:xfrm>
          <a:prstGeom prst="rect">
            <a:avLst/>
          </a:prstGeom>
        </p:spPr>
      </p:pic>
      <p:pic>
        <p:nvPicPr>
          <p:cNvPr id="3" name="Picture 2"/>
          <p:cNvPicPr>
            <a:picLocks noChangeAspect="1"/>
          </p:cNvPicPr>
          <p:nvPr/>
        </p:nvPicPr>
        <p:blipFill>
          <a:blip r:embed="rId4"/>
          <a:stretch>
            <a:fillRect/>
          </a:stretch>
        </p:blipFill>
        <p:spPr>
          <a:xfrm>
            <a:off x="800100" y="5702889"/>
            <a:ext cx="7543800" cy="962126"/>
          </a:xfrm>
          <a:prstGeom prst="rect">
            <a:avLst/>
          </a:prstGeom>
        </p:spPr>
      </p:pic>
      <p:sp>
        <p:nvSpPr>
          <p:cNvPr id="6" name="Rectangle 5"/>
          <p:cNvSpPr/>
          <p:nvPr/>
        </p:nvSpPr>
        <p:spPr>
          <a:xfrm>
            <a:off x="533400" y="1629592"/>
            <a:ext cx="8077200" cy="1200329"/>
          </a:xfrm>
          <a:prstGeom prst="rect">
            <a:avLst/>
          </a:prstGeom>
        </p:spPr>
        <p:txBody>
          <a:bodyPr wrap="square">
            <a:spAutoFit/>
          </a:bodyPr>
          <a:lstStyle/>
          <a:p>
            <a:pPr eaLnBrk="0" hangingPunct="0">
              <a:spcBef>
                <a:spcPct val="30000"/>
              </a:spcBef>
              <a:defRPr/>
            </a:pPr>
            <a:r>
              <a:rPr lang="en-US" sz="2400" dirty="0">
                <a:latin typeface="Calibri" panose="020F0502020204030204" pitchFamily="34" charset="0"/>
                <a:cs typeface="Calibri" panose="020F0502020204030204" pitchFamily="34" charset="0"/>
              </a:rPr>
              <a:t>According to the Center for American Progress, the annual </a:t>
            </a:r>
            <a:r>
              <a:rPr lang="en-US" sz="2400" dirty="0" smtClean="0">
                <a:latin typeface="Calibri" panose="020F0502020204030204" pitchFamily="34" charset="0"/>
                <a:cs typeface="Calibri" panose="020F0502020204030204" pitchFamily="34" charset="0"/>
              </a:rPr>
              <a:t>illness costs </a:t>
            </a:r>
            <a:r>
              <a:rPr lang="en-US" sz="2400" dirty="0">
                <a:latin typeface="Calibri" panose="020F0502020204030204" pitchFamily="34" charset="0"/>
                <a:cs typeface="Calibri" panose="020F0502020204030204" pitchFamily="34" charset="0"/>
              </a:rPr>
              <a:t>linked to hunger and food insecurity </a:t>
            </a:r>
            <a:r>
              <a:rPr lang="en-US" sz="2400" dirty="0" smtClean="0">
                <a:latin typeface="Calibri" panose="020F0502020204030204" pitchFamily="34" charset="0"/>
                <a:cs typeface="Calibri" panose="020F0502020204030204" pitchFamily="34" charset="0"/>
              </a:rPr>
              <a:t>in America is </a:t>
            </a:r>
            <a:r>
              <a:rPr lang="en-US" sz="2400" b="1" dirty="0" smtClean="0">
                <a:latin typeface="Calibri" panose="020F0502020204030204" pitchFamily="34" charset="0"/>
                <a:cs typeface="Calibri" panose="020F0502020204030204" pitchFamily="34" charset="0"/>
              </a:rPr>
              <a:t>$130 billion. </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0532453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Module 3: </a:t>
            </a:r>
            <a:br>
              <a:rPr lang="en-US" dirty="0" smtClean="0"/>
            </a:br>
            <a:r>
              <a:rPr lang="en-US" dirty="0" smtClean="0"/>
              <a:t>Identifying &amp; Addressing Food Insecurity in Healthcare Systems</a:t>
            </a:r>
            <a:endParaRPr lang="en-US" dirty="0"/>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3410CBFC-1BCB-4253-94A3-B35F1D52B27C}" type="slidenum">
              <a:rPr lang="en-US" altLang="en-US" smtClean="0"/>
              <a:pPr/>
              <a:t>39</a:t>
            </a:fld>
            <a:endParaRPr lang="en-US" altLang="en-US"/>
          </a:p>
        </p:txBody>
      </p:sp>
    </p:spTree>
    <p:extLst>
      <p:ext uri="{BB962C8B-B14F-4D97-AF65-F5344CB8AC3E}">
        <p14:creationId xmlns:p14="http://schemas.microsoft.com/office/powerpoint/2010/main" val="13350905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Approach</a:t>
            </a:r>
            <a:endParaRPr lang="en-US" dirty="0"/>
          </a:p>
        </p:txBody>
      </p:sp>
      <p:sp>
        <p:nvSpPr>
          <p:cNvPr id="3" name="Content Placeholder 2"/>
          <p:cNvSpPr>
            <a:spLocks noGrp="1"/>
          </p:cNvSpPr>
          <p:nvPr>
            <p:ph idx="1"/>
          </p:nvPr>
        </p:nvSpPr>
        <p:spPr/>
        <p:txBody>
          <a:bodyPr/>
          <a:lstStyle/>
          <a:p>
            <a:r>
              <a:rPr lang="en-US" sz="2000" dirty="0" smtClean="0"/>
              <a:t>This training, a product of the Food Insecurity Workgroup, distills the latest research, toolkits, and best practices into a flexible training framework.</a:t>
            </a:r>
          </a:p>
          <a:p>
            <a:pPr>
              <a:spcAft>
                <a:spcPts val="600"/>
              </a:spcAft>
            </a:pPr>
            <a:r>
              <a:rPr lang="en-US" sz="2000" dirty="0"/>
              <a:t>The training is organized around 4 </a:t>
            </a:r>
            <a:r>
              <a:rPr lang="en-US" sz="2000" dirty="0" smtClean="0"/>
              <a:t>modules:  </a:t>
            </a:r>
            <a:endParaRPr lang="en-US" sz="2000" dirty="0"/>
          </a:p>
          <a:p>
            <a:pPr lvl="1"/>
            <a:r>
              <a:rPr lang="en-US" sz="1800" dirty="0"/>
              <a:t>Module 1: Social Needs &amp; Their Impact</a:t>
            </a:r>
          </a:p>
          <a:p>
            <a:pPr lvl="1"/>
            <a:r>
              <a:rPr lang="en-US" sz="1800" dirty="0"/>
              <a:t>Module 2: Background on Food Insecurity</a:t>
            </a:r>
          </a:p>
          <a:p>
            <a:pPr lvl="1"/>
            <a:r>
              <a:rPr lang="en-US" sz="1800" dirty="0"/>
              <a:t>Module 3: Identifying &amp; Addressing Food </a:t>
            </a:r>
            <a:r>
              <a:rPr lang="en-US" sz="1800" dirty="0" smtClean="0"/>
              <a:t>Insecurity in Healthcare Systems</a:t>
            </a:r>
            <a:endParaRPr lang="en-US" sz="1800" dirty="0"/>
          </a:p>
          <a:p>
            <a:pPr lvl="1"/>
            <a:r>
              <a:rPr lang="en-US" sz="1800" dirty="0"/>
              <a:t>Module 4: </a:t>
            </a:r>
            <a:r>
              <a:rPr lang="en-US" sz="1800" dirty="0" smtClean="0"/>
              <a:t>Role-Based Guidance for Healthcare Systems </a:t>
            </a:r>
            <a:endParaRPr lang="en-US" sz="2000" dirty="0" smtClean="0"/>
          </a:p>
          <a:p>
            <a:r>
              <a:rPr lang="en-US" sz="2000" dirty="0"/>
              <a:t>All team members at a site </a:t>
            </a:r>
            <a:r>
              <a:rPr lang="en-US" sz="2000" dirty="0" smtClean="0"/>
              <a:t>should complete as many module(s) as appropriate, based on their familiarity with the content and their role in the site’s food insecurity project. </a:t>
            </a:r>
          </a:p>
          <a:p>
            <a:r>
              <a:rPr lang="en-US" sz="2000" dirty="0" smtClean="0"/>
              <a:t>Organizations are encouraged to customize the slides with details of their specific plans for screening and intervention.   </a:t>
            </a:r>
            <a:endParaRPr lang="en-US" sz="1800" dirty="0" smtClean="0"/>
          </a:p>
          <a:p>
            <a:endParaRPr lang="en-US" sz="2400" dirty="0"/>
          </a:p>
        </p:txBody>
      </p:sp>
      <p:sp>
        <p:nvSpPr>
          <p:cNvPr id="4" name="Slide Number Placeholder 3"/>
          <p:cNvSpPr>
            <a:spLocks noGrp="1"/>
          </p:cNvSpPr>
          <p:nvPr>
            <p:ph type="sldNum" sz="quarter" idx="10"/>
          </p:nvPr>
        </p:nvSpPr>
        <p:spPr/>
        <p:txBody>
          <a:bodyPr/>
          <a:lstStyle/>
          <a:p>
            <a:fld id="{A11B84FD-71E7-42A0-8DDE-27636691BB48}" type="slidenum">
              <a:rPr lang="en-US" altLang="en-US" smtClean="0"/>
              <a:pPr/>
              <a:t>4</a:t>
            </a:fld>
            <a:endParaRPr lang="en-US" altLang="en-US" dirty="0"/>
          </a:p>
        </p:txBody>
      </p:sp>
    </p:spTree>
    <p:extLst>
      <p:ext uri="{BB962C8B-B14F-4D97-AF65-F5344CB8AC3E}">
        <p14:creationId xmlns:p14="http://schemas.microsoft.com/office/powerpoint/2010/main" val="39110115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rPr>
              <a:t>Module 3, Part A: Screening &amp; Intervening </a:t>
            </a:r>
            <a:endParaRPr lang="en-US" dirty="0">
              <a:effectLst/>
            </a:endParaRPr>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2"/>
          </p:nvPr>
        </p:nvSpPr>
        <p:spPr/>
        <p:txBody>
          <a:bodyPr/>
          <a:lstStyle/>
          <a:p>
            <a:fld id="{3410CBFC-1BCB-4253-94A3-B35F1D52B27C}" type="slidenum">
              <a:rPr lang="en-US" altLang="en-US" smtClean="0"/>
              <a:pPr/>
              <a:t>40</a:t>
            </a:fld>
            <a:endParaRPr lang="en-US" altLang="en-US"/>
          </a:p>
        </p:txBody>
      </p:sp>
    </p:spTree>
    <p:extLst>
      <p:ext uri="{BB962C8B-B14F-4D97-AF65-F5344CB8AC3E}">
        <p14:creationId xmlns:p14="http://schemas.microsoft.com/office/powerpoint/2010/main" val="1601423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“Screen and Intervene” Process</a:t>
            </a:r>
            <a:endParaRPr lang="en-US" dirty="0"/>
          </a:p>
        </p:txBody>
      </p:sp>
      <p:sp>
        <p:nvSpPr>
          <p:cNvPr id="3" name="Content Placeholder 2"/>
          <p:cNvSpPr>
            <a:spLocks noGrp="1"/>
          </p:cNvSpPr>
          <p:nvPr>
            <p:ph idx="1"/>
          </p:nvPr>
        </p:nvSpPr>
        <p:spPr/>
        <p:txBody>
          <a:bodyPr/>
          <a:lstStyle/>
          <a:p>
            <a:r>
              <a:rPr lang="en-US" dirty="0" smtClean="0"/>
              <a:t>Screen all patients routinely for food insecurity using a brief, validated tool</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A11B84FD-71E7-42A0-8DDE-27636691BB48}" type="slidenum">
              <a:rPr lang="en-US" altLang="en-US" smtClean="0"/>
              <a:pPr/>
              <a:t>41</a:t>
            </a:fld>
            <a:endParaRPr lang="en-US" altLang="en-US" dirty="0"/>
          </a:p>
        </p:txBody>
      </p:sp>
      <p:graphicFrame>
        <p:nvGraphicFramePr>
          <p:cNvPr id="5" name="Diagram 4"/>
          <p:cNvGraphicFramePr/>
          <p:nvPr>
            <p:extLst>
              <p:ext uri="{D42A27DB-BD31-4B8C-83A1-F6EECF244321}">
                <p14:modId xmlns:p14="http://schemas.microsoft.com/office/powerpoint/2010/main" val="3730374704"/>
              </p:ext>
            </p:extLst>
          </p:nvPr>
        </p:nvGraphicFramePr>
        <p:xfrm>
          <a:off x="533400" y="1397000"/>
          <a:ext cx="8229600" cy="5156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5735600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Collaborative, Team-Based Approach</a:t>
            </a:r>
            <a:endParaRPr lang="en-US" dirty="0"/>
          </a:p>
        </p:txBody>
      </p:sp>
      <p:sp>
        <p:nvSpPr>
          <p:cNvPr id="3" name="Content Placeholder 2"/>
          <p:cNvSpPr>
            <a:spLocks noGrp="1"/>
          </p:cNvSpPr>
          <p:nvPr>
            <p:ph idx="1"/>
          </p:nvPr>
        </p:nvSpPr>
        <p:spPr/>
        <p:txBody>
          <a:bodyPr>
            <a:normAutofit/>
          </a:bodyPr>
          <a:lstStyle/>
          <a:p>
            <a:r>
              <a:rPr lang="en-US" sz="2800" dirty="0" smtClean="0"/>
              <a:t>Given the limits of time and resources in busy clinical settings, a team-based approach to screening and intervening is strongly recommended. </a:t>
            </a:r>
          </a:p>
          <a:p>
            <a:r>
              <a:rPr lang="en-US" sz="2800" dirty="0" smtClean="0"/>
              <a:t>Consider who has the time, skills, and experience to talk to patients about sensitive topics and navigate patients through resource connection. </a:t>
            </a:r>
          </a:p>
          <a:p>
            <a:r>
              <a:rPr lang="en-US" sz="2800" dirty="0"/>
              <a:t>T</a:t>
            </a:r>
            <a:r>
              <a:rPr lang="en-US" sz="2800" dirty="0" smtClean="0"/>
              <a:t>hough physicians may not be involved in screening directly, they can </a:t>
            </a:r>
            <a:r>
              <a:rPr lang="en-US" sz="2800" dirty="0"/>
              <a:t>play an important role in supporting the patient with </a:t>
            </a:r>
            <a:r>
              <a:rPr lang="en-US" sz="2800" dirty="0" smtClean="0"/>
              <a:t>resources and u</a:t>
            </a:r>
            <a:r>
              <a:rPr lang="en-US" sz="2800" dirty="0" smtClean="0">
                <a:solidFill>
                  <a:schemeClr val="tx1"/>
                </a:solidFill>
              </a:rPr>
              <a:t>se </a:t>
            </a:r>
            <a:r>
              <a:rPr lang="en-US" sz="2800" dirty="0">
                <a:solidFill>
                  <a:schemeClr val="tx1"/>
                </a:solidFill>
              </a:rPr>
              <a:t>the information for treatment planning. </a:t>
            </a:r>
          </a:p>
        </p:txBody>
      </p:sp>
      <p:sp>
        <p:nvSpPr>
          <p:cNvPr id="4" name="Slide Number Placeholder 3"/>
          <p:cNvSpPr>
            <a:spLocks noGrp="1"/>
          </p:cNvSpPr>
          <p:nvPr>
            <p:ph type="sldNum" sz="quarter" idx="10"/>
          </p:nvPr>
        </p:nvSpPr>
        <p:spPr/>
        <p:txBody>
          <a:bodyPr/>
          <a:lstStyle/>
          <a:p>
            <a:fld id="{A11B84FD-71E7-42A0-8DDE-27636691BB48}" type="slidenum">
              <a:rPr lang="en-US" altLang="en-US" smtClean="0"/>
              <a:pPr/>
              <a:t>42</a:t>
            </a:fld>
            <a:endParaRPr lang="en-US" altLang="en-US" dirty="0"/>
          </a:p>
        </p:txBody>
      </p:sp>
    </p:spTree>
    <p:extLst>
      <p:ext uri="{BB962C8B-B14F-4D97-AF65-F5344CB8AC3E}">
        <p14:creationId xmlns:p14="http://schemas.microsoft.com/office/powerpoint/2010/main" val="331202409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Ready</a:t>
            </a:r>
            <a:endParaRPr lang="en-US" dirty="0"/>
          </a:p>
        </p:txBody>
      </p:sp>
      <p:sp>
        <p:nvSpPr>
          <p:cNvPr id="3" name="Content Placeholder 2"/>
          <p:cNvSpPr>
            <a:spLocks noGrp="1"/>
          </p:cNvSpPr>
          <p:nvPr>
            <p:ph idx="1"/>
          </p:nvPr>
        </p:nvSpPr>
        <p:spPr>
          <a:xfrm>
            <a:off x="457200" y="1524000"/>
            <a:ext cx="5029200" cy="4876800"/>
          </a:xfrm>
        </p:spPr>
        <p:txBody>
          <a:bodyPr>
            <a:normAutofit fontScale="92500" lnSpcReduction="10000"/>
          </a:bodyPr>
          <a:lstStyle/>
          <a:p>
            <a:pPr marL="109537" indent="0">
              <a:buNone/>
            </a:pPr>
            <a:r>
              <a:rPr lang="en-US" sz="2800" b="1" dirty="0" smtClean="0"/>
              <a:t>Get into the mindset:       </a:t>
            </a:r>
            <a:r>
              <a:rPr lang="en-US" sz="2800" dirty="0" smtClean="0"/>
              <a:t>Channel </a:t>
            </a:r>
            <a:r>
              <a:rPr lang="en-US" sz="2800" b="1" dirty="0" smtClean="0"/>
              <a:t>curiosity </a:t>
            </a:r>
            <a:r>
              <a:rPr lang="en-US" sz="2800" dirty="0" smtClean="0"/>
              <a:t>about your patients’ situations as you get ready for screening.  </a:t>
            </a:r>
          </a:p>
          <a:p>
            <a:pPr marL="109537" indent="0">
              <a:buNone/>
            </a:pPr>
            <a:r>
              <a:rPr lang="en-US" sz="2800" b="1" dirty="0" smtClean="0"/>
              <a:t>Prepare the environment: </a:t>
            </a:r>
            <a:r>
              <a:rPr lang="en-US" sz="2800" dirty="0" smtClean="0"/>
              <a:t>Posters like this in waiting or exam rooms will help set the stage for questions about food and nutrition. </a:t>
            </a:r>
          </a:p>
          <a:p>
            <a:pPr marL="109537" indent="0">
              <a:buNone/>
            </a:pPr>
            <a:endParaRPr lang="en-US" dirty="0"/>
          </a:p>
          <a:p>
            <a:pPr marL="109537" indent="0">
              <a:buNone/>
            </a:pPr>
            <a:r>
              <a:rPr lang="en-US" dirty="0" smtClean="0"/>
              <a:t> </a:t>
            </a:r>
            <a:endParaRPr lang="en-US" dirty="0"/>
          </a:p>
        </p:txBody>
      </p:sp>
      <p:sp>
        <p:nvSpPr>
          <p:cNvPr id="4" name="Slide Number Placeholder 3"/>
          <p:cNvSpPr>
            <a:spLocks noGrp="1"/>
          </p:cNvSpPr>
          <p:nvPr>
            <p:ph type="sldNum" sz="quarter" idx="10"/>
          </p:nvPr>
        </p:nvSpPr>
        <p:spPr/>
        <p:txBody>
          <a:bodyPr/>
          <a:lstStyle/>
          <a:p>
            <a:fld id="{A11B84FD-71E7-42A0-8DDE-27636691BB48}" type="slidenum">
              <a:rPr lang="en-US" altLang="en-US" smtClean="0"/>
              <a:pPr/>
              <a:t>43</a:t>
            </a:fld>
            <a:endParaRPr lang="en-US" altLang="en-US" dirty="0"/>
          </a:p>
        </p:txBody>
      </p:sp>
      <p:pic>
        <p:nvPicPr>
          <p:cNvPr id="6" name="Picture 5"/>
          <p:cNvPicPr/>
          <p:nvPr/>
        </p:nvPicPr>
        <p:blipFill>
          <a:blip r:embed="rId3"/>
          <a:stretch>
            <a:fillRect/>
          </a:stretch>
        </p:blipFill>
        <p:spPr>
          <a:xfrm>
            <a:off x="5410200" y="1418531"/>
            <a:ext cx="3429000" cy="5135245"/>
          </a:xfrm>
          <a:prstGeom prst="rect">
            <a:avLst/>
          </a:prstGeom>
        </p:spPr>
      </p:pic>
    </p:spTree>
    <p:extLst>
      <p:ext uri="{BB962C8B-B14F-4D97-AF65-F5344CB8AC3E}">
        <p14:creationId xmlns:p14="http://schemas.microsoft.com/office/powerpoint/2010/main" val="13614578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Being Trauma-Informed</a:t>
            </a:r>
            <a:endParaRPr lang="en-US" dirty="0"/>
          </a:p>
        </p:txBody>
      </p:sp>
      <p:sp>
        <p:nvSpPr>
          <p:cNvPr id="3" name="Content Placeholder 2"/>
          <p:cNvSpPr>
            <a:spLocks noGrp="1"/>
          </p:cNvSpPr>
          <p:nvPr>
            <p:ph idx="1"/>
          </p:nvPr>
        </p:nvSpPr>
        <p:spPr/>
        <p:txBody>
          <a:bodyPr/>
          <a:lstStyle/>
          <a:p>
            <a:r>
              <a:rPr lang="en-US" dirty="0" smtClean="0"/>
              <a:t>Keep in mind that patients may be dealing with trauma arising from a variety of causes, including food insecurity itself. </a:t>
            </a:r>
          </a:p>
          <a:p>
            <a:r>
              <a:rPr lang="en-US" dirty="0" smtClean="0"/>
              <a:t>As you design your processes, consider how you could do the following for patients:</a:t>
            </a:r>
          </a:p>
          <a:p>
            <a:pPr lvl="1"/>
            <a:r>
              <a:rPr lang="en-US" dirty="0" smtClean="0"/>
              <a:t>Convey safety, trustworthiness, and empathy.</a:t>
            </a:r>
          </a:p>
          <a:p>
            <a:pPr lvl="1"/>
            <a:r>
              <a:rPr lang="en-US" dirty="0" smtClean="0"/>
              <a:t>Invite their collaboration. </a:t>
            </a:r>
          </a:p>
          <a:p>
            <a:pPr lvl="1"/>
            <a:r>
              <a:rPr lang="en-US" dirty="0"/>
              <a:t>Establish choice and sense of </a:t>
            </a:r>
            <a:r>
              <a:rPr lang="en-US" dirty="0" smtClean="0"/>
              <a:t>control.  </a:t>
            </a:r>
            <a:endParaRPr lang="en-US" dirty="0"/>
          </a:p>
          <a:p>
            <a:pPr lvl="1"/>
            <a:r>
              <a:rPr lang="en-US" dirty="0" smtClean="0"/>
              <a:t>Empower their action.</a:t>
            </a:r>
          </a:p>
        </p:txBody>
      </p:sp>
      <p:sp>
        <p:nvSpPr>
          <p:cNvPr id="4" name="Slide Number Placeholder 3"/>
          <p:cNvSpPr>
            <a:spLocks noGrp="1"/>
          </p:cNvSpPr>
          <p:nvPr>
            <p:ph type="sldNum" sz="quarter" idx="10"/>
          </p:nvPr>
        </p:nvSpPr>
        <p:spPr/>
        <p:txBody>
          <a:bodyPr/>
          <a:lstStyle/>
          <a:p>
            <a:fld id="{A11B84FD-71E7-42A0-8DDE-27636691BB48}" type="slidenum">
              <a:rPr lang="en-US" altLang="en-US" smtClean="0"/>
              <a:pPr/>
              <a:t>44</a:t>
            </a:fld>
            <a:endParaRPr lang="en-US" altLang="en-US" dirty="0"/>
          </a:p>
        </p:txBody>
      </p:sp>
    </p:spTree>
    <p:extLst>
      <p:ext uri="{BB962C8B-B14F-4D97-AF65-F5344CB8AC3E}">
        <p14:creationId xmlns:p14="http://schemas.microsoft.com/office/powerpoint/2010/main" val="21164755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Relationship-Centered Care Principles</a:t>
            </a:r>
            <a:endParaRPr lang="en-US" dirty="0"/>
          </a:p>
        </p:txBody>
      </p:sp>
      <p:sp>
        <p:nvSpPr>
          <p:cNvPr id="3" name="Content Placeholder 2"/>
          <p:cNvSpPr>
            <a:spLocks noGrp="1"/>
          </p:cNvSpPr>
          <p:nvPr>
            <p:ph idx="1"/>
          </p:nvPr>
        </p:nvSpPr>
        <p:spPr/>
        <p:txBody>
          <a:bodyPr>
            <a:normAutofit/>
          </a:bodyPr>
          <a:lstStyle/>
          <a:p>
            <a:pPr marL="109537" indent="0">
              <a:buNone/>
            </a:pPr>
            <a:r>
              <a:rPr lang="en-US" sz="2800" dirty="0" smtClean="0"/>
              <a:t>Consider applying these principles when screening and intervening. </a:t>
            </a:r>
            <a:endParaRPr lang="en-US" sz="2800" dirty="0"/>
          </a:p>
        </p:txBody>
      </p:sp>
      <p:sp>
        <p:nvSpPr>
          <p:cNvPr id="4" name="Slide Number Placeholder 3"/>
          <p:cNvSpPr>
            <a:spLocks noGrp="1"/>
          </p:cNvSpPr>
          <p:nvPr>
            <p:ph type="sldNum" sz="quarter" idx="10"/>
          </p:nvPr>
        </p:nvSpPr>
        <p:spPr/>
        <p:txBody>
          <a:bodyPr/>
          <a:lstStyle/>
          <a:p>
            <a:fld id="{A11B84FD-71E7-42A0-8DDE-27636691BB48}" type="slidenum">
              <a:rPr lang="en-US" altLang="en-US" smtClean="0"/>
              <a:pPr/>
              <a:t>45</a:t>
            </a:fld>
            <a:endParaRPr lang="en-US" altLang="en-US" dirty="0"/>
          </a:p>
        </p:txBody>
      </p:sp>
      <p:pic>
        <p:nvPicPr>
          <p:cNvPr id="5" name="Picture 4"/>
          <p:cNvPicPr>
            <a:picLocks noChangeAspect="1"/>
          </p:cNvPicPr>
          <p:nvPr/>
        </p:nvPicPr>
        <p:blipFill>
          <a:blip r:embed="rId3"/>
          <a:stretch>
            <a:fillRect/>
          </a:stretch>
        </p:blipFill>
        <p:spPr>
          <a:xfrm>
            <a:off x="707331" y="2410645"/>
            <a:ext cx="7729337" cy="3848878"/>
          </a:xfrm>
          <a:prstGeom prst="rect">
            <a:avLst/>
          </a:prstGeom>
        </p:spPr>
      </p:pic>
      <p:sp>
        <p:nvSpPr>
          <p:cNvPr id="7" name="Rectangle 6"/>
          <p:cNvSpPr/>
          <p:nvPr/>
        </p:nvSpPr>
        <p:spPr>
          <a:xfrm>
            <a:off x="619693" y="6259523"/>
            <a:ext cx="8067107" cy="400110"/>
          </a:xfrm>
          <a:prstGeom prst="rect">
            <a:avLst/>
          </a:prstGeom>
        </p:spPr>
        <p:txBody>
          <a:bodyPr wrap="square">
            <a:spAutoFit/>
          </a:bodyPr>
          <a:lstStyle/>
          <a:p>
            <a:r>
              <a:rPr lang="en-US" sz="1000" dirty="0" err="1">
                <a:latin typeface="Calibri" panose="020F0502020204030204" pitchFamily="34" charset="0"/>
                <a:cs typeface="Calibri" panose="020F0502020204030204" pitchFamily="34" charset="0"/>
              </a:rPr>
              <a:t>Schoenthaler</a:t>
            </a:r>
            <a:r>
              <a:rPr lang="en-US" sz="1000" dirty="0">
                <a:latin typeface="Calibri" panose="020F0502020204030204" pitchFamily="34" charset="0"/>
                <a:cs typeface="Calibri" panose="020F0502020204030204" pitchFamily="34" charset="0"/>
              </a:rPr>
              <a:t> A, Hassan I, </a:t>
            </a:r>
            <a:r>
              <a:rPr lang="en-US" sz="1000" dirty="0" err="1">
                <a:latin typeface="Calibri" panose="020F0502020204030204" pitchFamily="34" charset="0"/>
                <a:cs typeface="Calibri" panose="020F0502020204030204" pitchFamily="34" charset="0"/>
              </a:rPr>
              <a:t>Fiscella</a:t>
            </a:r>
            <a:r>
              <a:rPr lang="en-US" sz="1000" dirty="0">
                <a:latin typeface="Calibri" panose="020F0502020204030204" pitchFamily="34" charset="0"/>
                <a:cs typeface="Calibri" panose="020F0502020204030204" pitchFamily="34" charset="0"/>
              </a:rPr>
              <a:t> K. The time is now: Fostering relationship-centered discussions about patients' social determinants of health. Patient </a:t>
            </a:r>
            <a:r>
              <a:rPr lang="en-US" sz="1000" dirty="0" err="1">
                <a:latin typeface="Calibri" panose="020F0502020204030204" pitchFamily="34" charset="0"/>
                <a:cs typeface="Calibri" panose="020F0502020204030204" pitchFamily="34" charset="0"/>
              </a:rPr>
              <a:t>Educ</a:t>
            </a:r>
            <a:r>
              <a:rPr lang="en-US" sz="1000" dirty="0">
                <a:latin typeface="Calibri" panose="020F0502020204030204" pitchFamily="34" charset="0"/>
                <a:cs typeface="Calibri" panose="020F0502020204030204" pitchFamily="34" charset="0"/>
              </a:rPr>
              <a:t> </a:t>
            </a:r>
            <a:r>
              <a:rPr lang="en-US" sz="1000" dirty="0" err="1">
                <a:latin typeface="Calibri" panose="020F0502020204030204" pitchFamily="34" charset="0"/>
                <a:cs typeface="Calibri" panose="020F0502020204030204" pitchFamily="34" charset="0"/>
              </a:rPr>
              <a:t>Couns</a:t>
            </a:r>
            <a:r>
              <a:rPr lang="en-US" sz="1000" dirty="0">
                <a:latin typeface="Calibri" panose="020F0502020204030204" pitchFamily="34" charset="0"/>
                <a:cs typeface="Calibri" panose="020F0502020204030204" pitchFamily="34" charset="0"/>
              </a:rPr>
              <a:t>. 2019 Apr;102(4):810-814</a:t>
            </a:r>
            <a:r>
              <a:rPr lang="en-US" sz="1000" dirty="0" smtClean="0">
                <a:latin typeface="Calibri" panose="020F0502020204030204" pitchFamily="34" charset="0"/>
                <a:cs typeface="Calibri" panose="020F0502020204030204" pitchFamily="34" charset="0"/>
              </a:rPr>
              <a:t>.</a:t>
            </a:r>
            <a:endParaRPr lang="en-US" sz="1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5751338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Food Insecurity Screening Tool</a:t>
            </a:r>
            <a:endParaRPr lang="en-US" dirty="0"/>
          </a:p>
        </p:txBody>
      </p:sp>
      <p:sp>
        <p:nvSpPr>
          <p:cNvPr id="3" name="Content Placeholder 2"/>
          <p:cNvSpPr>
            <a:spLocks noGrp="1"/>
          </p:cNvSpPr>
          <p:nvPr>
            <p:ph idx="1"/>
          </p:nvPr>
        </p:nvSpPr>
        <p:spPr/>
        <p:txBody>
          <a:bodyPr/>
          <a:lstStyle/>
          <a:p>
            <a:endParaRPr lang="en-US" dirty="0" smtClean="0"/>
          </a:p>
          <a:p>
            <a:endParaRPr lang="en-US" dirty="0"/>
          </a:p>
          <a:p>
            <a:endParaRPr lang="en-US" dirty="0" smtClean="0"/>
          </a:p>
          <a:p>
            <a:r>
              <a:rPr lang="en-US" dirty="0" smtClean="0"/>
              <a:t>Hunger Vital Sign</a:t>
            </a:r>
            <a:endParaRPr lang="en-US" dirty="0"/>
          </a:p>
        </p:txBody>
      </p:sp>
      <p:sp>
        <p:nvSpPr>
          <p:cNvPr id="4" name="Slide Number Placeholder 3"/>
          <p:cNvSpPr>
            <a:spLocks noGrp="1"/>
          </p:cNvSpPr>
          <p:nvPr>
            <p:ph type="sldNum" sz="quarter" idx="10"/>
          </p:nvPr>
        </p:nvSpPr>
        <p:spPr/>
        <p:txBody>
          <a:bodyPr/>
          <a:lstStyle/>
          <a:p>
            <a:fld id="{A11B84FD-71E7-42A0-8DDE-27636691BB48}" type="slidenum">
              <a:rPr lang="en-US" altLang="en-US" smtClean="0"/>
              <a:pPr/>
              <a:t>46</a:t>
            </a:fld>
            <a:endParaRPr lang="en-US" altLang="en-US" dirty="0"/>
          </a:p>
        </p:txBody>
      </p:sp>
      <p:pic>
        <p:nvPicPr>
          <p:cNvPr id="2052" name="Picture 4" descr="https://frac.org/wp-content/uploads/hunger-vital-sign-graphic-oct-201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057400"/>
            <a:ext cx="7620000" cy="38100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676400" y="6200174"/>
            <a:ext cx="5638800" cy="261610"/>
          </a:xfrm>
          <a:prstGeom prst="rect">
            <a:avLst/>
          </a:prstGeom>
        </p:spPr>
        <p:txBody>
          <a:bodyPr wrap="square">
            <a:spAutoFit/>
          </a:bodyPr>
          <a:lstStyle/>
          <a:p>
            <a:pPr algn="ctr"/>
            <a:r>
              <a:rPr lang="en-US" sz="1100" dirty="0">
                <a:latin typeface="Calibri" panose="020F0502020204030204" pitchFamily="34" charset="0"/>
                <a:cs typeface="Calibri" panose="020F0502020204030204" pitchFamily="34" charset="0"/>
                <a:hlinkClick r:id="rId4"/>
              </a:rPr>
              <a:t>https://childrenshealthwatch.org/public-policy/hunger-vital-sign/</a:t>
            </a:r>
            <a:endParaRPr lang="en-US"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3007315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Acceptability to Patients &amp; Clinicians</a:t>
            </a:r>
            <a:endParaRPr lang="en-US" dirty="0"/>
          </a:p>
        </p:txBody>
      </p:sp>
      <p:sp>
        <p:nvSpPr>
          <p:cNvPr id="3" name="Content Placeholder 2"/>
          <p:cNvSpPr>
            <a:spLocks noGrp="1"/>
          </p:cNvSpPr>
          <p:nvPr>
            <p:ph idx="1"/>
          </p:nvPr>
        </p:nvSpPr>
        <p:spPr/>
        <p:txBody>
          <a:bodyPr>
            <a:normAutofit/>
          </a:bodyPr>
          <a:lstStyle/>
          <a:p>
            <a:r>
              <a:rPr lang="en-US" sz="2400" dirty="0" smtClean="0"/>
              <a:t>Screening for food insecurity in a variety of clinical settings has been found to be well-received by patients and clinicians alike.</a:t>
            </a:r>
            <a:r>
              <a:rPr lang="en-US" sz="2400" baseline="30000" dirty="0" smtClean="0"/>
              <a:t>1,2</a:t>
            </a:r>
          </a:p>
          <a:p>
            <a:r>
              <a:rPr lang="en-US" sz="2400" dirty="0" smtClean="0"/>
              <a:t>Growing evidence suggests that screening methods that preserve anonymity (e.g., written or tablet-based screening, screening in the emergency department) elicits higher rates of disclosure.</a:t>
            </a:r>
            <a:r>
              <a:rPr lang="en-US" sz="2400" baseline="30000" dirty="0" smtClean="0"/>
              <a:t>2</a:t>
            </a:r>
            <a:r>
              <a:rPr lang="en-US" sz="2400" dirty="0" smtClean="0"/>
              <a:t>  </a:t>
            </a:r>
          </a:p>
          <a:p>
            <a:r>
              <a:rPr lang="en-US" sz="2400" dirty="0" smtClean="0"/>
              <a:t>When done right, asking about social needs helps patients feel cared for and can strengthen patient-provider relationships.</a:t>
            </a:r>
            <a:endParaRPr lang="en-US" sz="2400" dirty="0"/>
          </a:p>
        </p:txBody>
      </p:sp>
      <p:sp>
        <p:nvSpPr>
          <p:cNvPr id="4" name="Slide Number Placeholder 3"/>
          <p:cNvSpPr>
            <a:spLocks noGrp="1"/>
          </p:cNvSpPr>
          <p:nvPr>
            <p:ph type="sldNum" sz="quarter" idx="10"/>
          </p:nvPr>
        </p:nvSpPr>
        <p:spPr/>
        <p:txBody>
          <a:bodyPr/>
          <a:lstStyle/>
          <a:p>
            <a:fld id="{A11B84FD-71E7-42A0-8DDE-27636691BB48}" type="slidenum">
              <a:rPr lang="en-US" altLang="en-US" smtClean="0"/>
              <a:pPr/>
              <a:t>47</a:t>
            </a:fld>
            <a:endParaRPr lang="en-US" altLang="en-US" dirty="0"/>
          </a:p>
        </p:txBody>
      </p:sp>
      <p:sp>
        <p:nvSpPr>
          <p:cNvPr id="5" name="Rectangle 4"/>
          <p:cNvSpPr/>
          <p:nvPr/>
        </p:nvSpPr>
        <p:spPr>
          <a:xfrm>
            <a:off x="685800" y="6066705"/>
            <a:ext cx="8174038" cy="507831"/>
          </a:xfrm>
          <a:prstGeom prst="rect">
            <a:avLst/>
          </a:prstGeom>
        </p:spPr>
        <p:txBody>
          <a:bodyPr wrap="square">
            <a:spAutoFit/>
          </a:bodyPr>
          <a:lstStyle/>
          <a:p>
            <a:r>
              <a:rPr lang="en-US" sz="900" baseline="30000" dirty="0" smtClean="0">
                <a:latin typeface="Calibri" panose="020F0502020204030204" pitchFamily="34" charset="0"/>
                <a:cs typeface="Calibri" panose="020F0502020204030204" pitchFamily="34" charset="0"/>
              </a:rPr>
              <a:t>1 </a:t>
            </a:r>
            <a:r>
              <a:rPr lang="en-US" sz="900" dirty="0" smtClean="0">
                <a:latin typeface="Calibri" panose="020F0502020204030204" pitchFamily="34" charset="0"/>
                <a:cs typeface="Calibri" panose="020F0502020204030204" pitchFamily="34" charset="0"/>
              </a:rPr>
              <a:t>Torres </a:t>
            </a:r>
            <a:r>
              <a:rPr lang="en-US" sz="900" dirty="0">
                <a:latin typeface="Calibri" panose="020F0502020204030204" pitchFamily="34" charset="0"/>
                <a:cs typeface="Calibri" panose="020F0502020204030204" pitchFamily="34" charset="0"/>
              </a:rPr>
              <a:t>J, De </a:t>
            </a:r>
            <a:r>
              <a:rPr lang="en-US" sz="900" dirty="0" err="1">
                <a:latin typeface="Calibri" panose="020F0502020204030204" pitchFamily="34" charset="0"/>
                <a:cs typeface="Calibri" panose="020F0502020204030204" pitchFamily="34" charset="0"/>
              </a:rPr>
              <a:t>Marchis</a:t>
            </a:r>
            <a:r>
              <a:rPr lang="en-US" sz="900" dirty="0">
                <a:latin typeface="Calibri" panose="020F0502020204030204" pitchFamily="34" charset="0"/>
                <a:cs typeface="Calibri" panose="020F0502020204030204" pitchFamily="34" charset="0"/>
              </a:rPr>
              <a:t> E, </a:t>
            </a:r>
            <a:r>
              <a:rPr lang="en-US" sz="900" dirty="0" err="1">
                <a:latin typeface="Calibri" panose="020F0502020204030204" pitchFamily="34" charset="0"/>
                <a:cs typeface="Calibri" panose="020F0502020204030204" pitchFamily="34" charset="0"/>
              </a:rPr>
              <a:t>Fichtenberg</a:t>
            </a:r>
            <a:r>
              <a:rPr lang="en-US" sz="900" dirty="0">
                <a:latin typeface="Calibri" panose="020F0502020204030204" pitchFamily="34" charset="0"/>
                <a:cs typeface="Calibri" panose="020F0502020204030204" pitchFamily="34" charset="0"/>
              </a:rPr>
              <a:t> C, Gottlieb L. Identifying Food Insecurity in Health Care Settings: A Review of the Evidence. 2017. San Francisco, CA: Social Interventions Research &amp; Evaluation Network. Available online</a:t>
            </a:r>
            <a:r>
              <a:rPr lang="en-US" sz="900" dirty="0" smtClean="0">
                <a:latin typeface="Calibri" panose="020F0502020204030204" pitchFamily="34" charset="0"/>
                <a:cs typeface="Calibri" panose="020F0502020204030204" pitchFamily="34" charset="0"/>
              </a:rPr>
              <a:t>.</a:t>
            </a:r>
          </a:p>
          <a:p>
            <a:r>
              <a:rPr lang="en-US" sz="900" baseline="30000" dirty="0" smtClean="0">
                <a:latin typeface="Calibri" panose="020F0502020204030204" pitchFamily="34" charset="0"/>
                <a:cs typeface="Calibri" panose="020F0502020204030204" pitchFamily="34" charset="0"/>
              </a:rPr>
              <a:t>2 </a:t>
            </a:r>
            <a:r>
              <a:rPr lang="en-US" sz="900" dirty="0">
                <a:latin typeface="Calibri" panose="020F0502020204030204" pitchFamily="34" charset="0"/>
                <a:cs typeface="Calibri" panose="020F0502020204030204" pitchFamily="34" charset="0"/>
              </a:rPr>
              <a:t>Cullen D, Woodford A, Fein J. Food for thought: A randomized trial of food insecurity screening in the emergency department. </a:t>
            </a:r>
            <a:r>
              <a:rPr lang="en-US" sz="900" dirty="0" err="1">
                <a:latin typeface="Calibri" panose="020F0502020204030204" pitchFamily="34" charset="0"/>
                <a:cs typeface="Calibri" panose="020F0502020204030204" pitchFamily="34" charset="0"/>
              </a:rPr>
              <a:t>Acad</a:t>
            </a:r>
            <a:r>
              <a:rPr lang="en-US" sz="900" dirty="0">
                <a:latin typeface="Calibri" panose="020F0502020204030204" pitchFamily="34" charset="0"/>
                <a:cs typeface="Calibri" panose="020F0502020204030204" pitchFamily="34" charset="0"/>
              </a:rPr>
              <a:t> </a:t>
            </a:r>
            <a:r>
              <a:rPr lang="en-US" sz="900" dirty="0" err="1">
                <a:latin typeface="Calibri" panose="020F0502020204030204" pitchFamily="34" charset="0"/>
                <a:cs typeface="Calibri" panose="020F0502020204030204" pitchFamily="34" charset="0"/>
              </a:rPr>
              <a:t>Pediatr</a:t>
            </a:r>
            <a:r>
              <a:rPr lang="en-US" sz="900" dirty="0">
                <a:latin typeface="Calibri" panose="020F0502020204030204" pitchFamily="34" charset="0"/>
                <a:cs typeface="Calibri" panose="020F0502020204030204" pitchFamily="34" charset="0"/>
              </a:rPr>
              <a:t>. 2019 Aug;19(6):646-651. </a:t>
            </a:r>
          </a:p>
        </p:txBody>
      </p:sp>
    </p:spTree>
    <p:extLst>
      <p:ext uri="{BB962C8B-B14F-4D97-AF65-F5344CB8AC3E}">
        <p14:creationId xmlns:p14="http://schemas.microsoft.com/office/powerpoint/2010/main" val="112814630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Screening with Sensitivity</a:t>
            </a:r>
            <a:endParaRPr lang="en-US" dirty="0"/>
          </a:p>
        </p:txBody>
      </p:sp>
      <p:sp>
        <p:nvSpPr>
          <p:cNvPr id="3" name="Content Placeholder 2"/>
          <p:cNvSpPr>
            <a:spLocks noGrp="1"/>
          </p:cNvSpPr>
          <p:nvPr>
            <p:ph idx="1"/>
          </p:nvPr>
        </p:nvSpPr>
        <p:spPr/>
        <p:txBody>
          <a:bodyPr/>
          <a:lstStyle/>
          <a:p>
            <a:r>
              <a:rPr lang="en-US" dirty="0"/>
              <a:t>If you are screening verbally, it will be critical to approach screening with sensitivity and empathy.  </a:t>
            </a:r>
            <a:endParaRPr lang="en-US" dirty="0" smtClean="0"/>
          </a:p>
          <a:p>
            <a:r>
              <a:rPr lang="en-US" dirty="0" smtClean="0"/>
              <a:t>Food insecurity is a sensitive subject. Patients may be embarrassed</a:t>
            </a:r>
            <a:r>
              <a:rPr lang="en-US" dirty="0"/>
              <a:t>, ashamed, uncomfortable, or even afraid to admit that they struggle to meet the food needs of their families. </a:t>
            </a:r>
          </a:p>
        </p:txBody>
      </p:sp>
      <p:sp>
        <p:nvSpPr>
          <p:cNvPr id="4" name="Slide Number Placeholder 3"/>
          <p:cNvSpPr>
            <a:spLocks noGrp="1"/>
          </p:cNvSpPr>
          <p:nvPr>
            <p:ph type="sldNum" sz="quarter" idx="10"/>
          </p:nvPr>
        </p:nvSpPr>
        <p:spPr/>
        <p:txBody>
          <a:bodyPr/>
          <a:lstStyle/>
          <a:p>
            <a:fld id="{A11B84FD-71E7-42A0-8DDE-27636691BB48}" type="slidenum">
              <a:rPr lang="en-US" altLang="en-US" smtClean="0"/>
              <a:pPr/>
              <a:t>48</a:t>
            </a:fld>
            <a:endParaRPr lang="en-US" altLang="en-US" dirty="0"/>
          </a:p>
        </p:txBody>
      </p:sp>
    </p:spTree>
    <p:extLst>
      <p:ext uri="{BB962C8B-B14F-4D97-AF65-F5344CB8AC3E}">
        <p14:creationId xmlns:p14="http://schemas.microsoft.com/office/powerpoint/2010/main" val="395882654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Responding to a Positive Screen</a:t>
            </a:r>
            <a:endParaRPr lang="en-US" dirty="0"/>
          </a:p>
        </p:txBody>
      </p:sp>
      <p:sp>
        <p:nvSpPr>
          <p:cNvPr id="3" name="Content Placeholder 2"/>
          <p:cNvSpPr>
            <a:spLocks noGrp="1"/>
          </p:cNvSpPr>
          <p:nvPr>
            <p:ph idx="1"/>
          </p:nvPr>
        </p:nvSpPr>
        <p:spPr/>
        <p:txBody>
          <a:bodyPr/>
          <a:lstStyle/>
          <a:p>
            <a:r>
              <a:rPr lang="en-US" dirty="0" smtClean="0"/>
              <a:t>[Please include institution-specific workflows here]</a:t>
            </a:r>
            <a:endParaRPr lang="en-US" dirty="0"/>
          </a:p>
        </p:txBody>
      </p:sp>
      <p:sp>
        <p:nvSpPr>
          <p:cNvPr id="4" name="Slide Number Placeholder 3"/>
          <p:cNvSpPr>
            <a:spLocks noGrp="1"/>
          </p:cNvSpPr>
          <p:nvPr>
            <p:ph type="sldNum" sz="quarter" idx="10"/>
          </p:nvPr>
        </p:nvSpPr>
        <p:spPr/>
        <p:txBody>
          <a:bodyPr/>
          <a:lstStyle/>
          <a:p>
            <a:fld id="{A11B84FD-71E7-42A0-8DDE-27636691BB48}" type="slidenum">
              <a:rPr lang="en-US" altLang="en-US" smtClean="0"/>
              <a:pPr/>
              <a:t>49</a:t>
            </a:fld>
            <a:endParaRPr lang="en-US" altLang="en-US" dirty="0"/>
          </a:p>
        </p:txBody>
      </p:sp>
    </p:spTree>
    <p:extLst>
      <p:ext uri="{BB962C8B-B14F-4D97-AF65-F5344CB8AC3E}">
        <p14:creationId xmlns:p14="http://schemas.microsoft.com/office/powerpoint/2010/main" val="37719287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rPr>
              <a:t>Module 1: </a:t>
            </a:r>
            <a:br>
              <a:rPr lang="en-US" dirty="0" smtClean="0">
                <a:effectLst/>
              </a:rPr>
            </a:br>
            <a:r>
              <a:rPr lang="en-US" dirty="0" smtClean="0">
                <a:effectLst/>
              </a:rPr>
              <a:t>Social Needs &amp; Their Impact </a:t>
            </a:r>
            <a:endParaRPr lang="en-US" dirty="0">
              <a:effectLst/>
            </a:endParaRPr>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3410CBFC-1BCB-4253-94A3-B35F1D52B27C}" type="slidenum">
              <a:rPr lang="en-US" altLang="en-US" sz="1400" smtClean="0"/>
              <a:pPr/>
              <a:t>5</a:t>
            </a:fld>
            <a:endParaRPr lang="en-US" altLang="en-US" sz="1400" dirty="0"/>
          </a:p>
        </p:txBody>
      </p:sp>
    </p:spTree>
    <p:extLst>
      <p:ext uri="{BB962C8B-B14F-4D97-AF65-F5344CB8AC3E}">
        <p14:creationId xmlns:p14="http://schemas.microsoft.com/office/powerpoint/2010/main" val="82625754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Possible Additional Questions</a:t>
            </a:r>
            <a:endParaRPr lang="en-US" dirty="0"/>
          </a:p>
        </p:txBody>
      </p:sp>
      <p:sp>
        <p:nvSpPr>
          <p:cNvPr id="3" name="Content Placeholder 2"/>
          <p:cNvSpPr>
            <a:spLocks noGrp="1"/>
          </p:cNvSpPr>
          <p:nvPr>
            <p:ph idx="1"/>
          </p:nvPr>
        </p:nvSpPr>
        <p:spPr/>
        <p:txBody>
          <a:bodyPr/>
          <a:lstStyle/>
          <a:p>
            <a:pPr marL="109537" indent="0">
              <a:buNone/>
            </a:pPr>
            <a:r>
              <a:rPr lang="en-US" dirty="0" smtClean="0"/>
              <a:t>To help direct your support of patients who have food needs, you might consider asking:</a:t>
            </a:r>
          </a:p>
          <a:p>
            <a:r>
              <a:rPr lang="en-US" sz="2800" dirty="0" smtClean="0"/>
              <a:t>If they would like assistance </a:t>
            </a:r>
          </a:p>
          <a:p>
            <a:r>
              <a:rPr lang="en-US" sz="2800" dirty="0" smtClean="0"/>
              <a:t>If they are already receiving services or participating in programs </a:t>
            </a:r>
          </a:p>
          <a:p>
            <a:r>
              <a:rPr lang="en-US" sz="2800" dirty="0" smtClean="0"/>
              <a:t>About potential barriers to accessing resources</a:t>
            </a:r>
          </a:p>
          <a:p>
            <a:r>
              <a:rPr lang="en-US" sz="2800" dirty="0" smtClean="0"/>
              <a:t>About the kinds of resources they are most interested in. </a:t>
            </a:r>
          </a:p>
          <a:p>
            <a:pPr lvl="1"/>
            <a:endParaRPr lang="en-US" dirty="0" smtClean="0"/>
          </a:p>
        </p:txBody>
      </p:sp>
      <p:sp>
        <p:nvSpPr>
          <p:cNvPr id="4" name="Slide Number Placeholder 3"/>
          <p:cNvSpPr>
            <a:spLocks noGrp="1"/>
          </p:cNvSpPr>
          <p:nvPr>
            <p:ph type="sldNum" sz="quarter" idx="10"/>
          </p:nvPr>
        </p:nvSpPr>
        <p:spPr/>
        <p:txBody>
          <a:bodyPr/>
          <a:lstStyle/>
          <a:p>
            <a:fld id="{A11B84FD-71E7-42A0-8DDE-27636691BB48}" type="slidenum">
              <a:rPr lang="en-US" altLang="en-US" smtClean="0"/>
              <a:pPr/>
              <a:t>50</a:t>
            </a:fld>
            <a:endParaRPr lang="en-US" altLang="en-US" dirty="0"/>
          </a:p>
        </p:txBody>
      </p:sp>
    </p:spTree>
    <p:extLst>
      <p:ext uri="{BB962C8B-B14F-4D97-AF65-F5344CB8AC3E}">
        <p14:creationId xmlns:p14="http://schemas.microsoft.com/office/powerpoint/2010/main" val="101597638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Addressing Food Needs</a:t>
            </a:r>
            <a:endParaRPr lang="en-US" dirty="0"/>
          </a:p>
        </p:txBody>
      </p:sp>
      <p:sp>
        <p:nvSpPr>
          <p:cNvPr id="3" name="Content Placeholder 2"/>
          <p:cNvSpPr>
            <a:spLocks noGrp="1"/>
          </p:cNvSpPr>
          <p:nvPr>
            <p:ph idx="1"/>
          </p:nvPr>
        </p:nvSpPr>
        <p:spPr/>
        <p:txBody>
          <a:bodyPr/>
          <a:lstStyle/>
          <a:p>
            <a:r>
              <a:rPr lang="en-US" dirty="0" smtClean="0"/>
              <a:t>Providing patients resource lists alone is not sufficient to facilitate resource connection and ultimately meet their needs. </a:t>
            </a:r>
          </a:p>
          <a:p>
            <a:r>
              <a:rPr lang="en-US" dirty="0" smtClean="0"/>
              <a:t>Local research</a:t>
            </a:r>
            <a:r>
              <a:rPr lang="en-US" baseline="30000" dirty="0" smtClean="0"/>
              <a:t>1</a:t>
            </a:r>
            <a:r>
              <a:rPr lang="en-US" dirty="0" smtClean="0"/>
              <a:t> has demonstrated the complexity of patients’ situations that prevented resource connection:</a:t>
            </a:r>
          </a:p>
          <a:p>
            <a:pPr lvl="1"/>
            <a:r>
              <a:rPr lang="en-US" dirty="0" smtClean="0"/>
              <a:t>Food insecurity was just one of several other significant social needs patients were balancing.</a:t>
            </a:r>
          </a:p>
          <a:p>
            <a:pPr lvl="1"/>
            <a:r>
              <a:rPr lang="en-US" dirty="0" smtClean="0"/>
              <a:t>Patients encountered significant system barriers. </a:t>
            </a:r>
          </a:p>
          <a:p>
            <a:pPr lvl="1"/>
            <a:endParaRPr lang="en-US" dirty="0" smtClean="0"/>
          </a:p>
        </p:txBody>
      </p:sp>
      <p:sp>
        <p:nvSpPr>
          <p:cNvPr id="4" name="Slide Number Placeholder 3"/>
          <p:cNvSpPr>
            <a:spLocks noGrp="1"/>
          </p:cNvSpPr>
          <p:nvPr>
            <p:ph type="sldNum" sz="quarter" idx="10"/>
          </p:nvPr>
        </p:nvSpPr>
        <p:spPr/>
        <p:txBody>
          <a:bodyPr/>
          <a:lstStyle/>
          <a:p>
            <a:fld id="{A11B84FD-71E7-42A0-8DDE-27636691BB48}" type="slidenum">
              <a:rPr lang="en-US" altLang="en-US" smtClean="0"/>
              <a:pPr/>
              <a:t>51</a:t>
            </a:fld>
            <a:endParaRPr lang="en-US" altLang="en-US" dirty="0"/>
          </a:p>
        </p:txBody>
      </p:sp>
      <p:sp>
        <p:nvSpPr>
          <p:cNvPr id="6" name="Rectangle 5"/>
          <p:cNvSpPr/>
          <p:nvPr/>
        </p:nvSpPr>
        <p:spPr>
          <a:xfrm>
            <a:off x="858838" y="6343704"/>
            <a:ext cx="8077200" cy="230832"/>
          </a:xfrm>
          <a:prstGeom prst="rect">
            <a:avLst/>
          </a:prstGeom>
        </p:spPr>
        <p:txBody>
          <a:bodyPr wrap="square">
            <a:spAutoFit/>
          </a:bodyPr>
          <a:lstStyle/>
          <a:p>
            <a:r>
              <a:rPr lang="en-US" sz="900" dirty="0">
                <a:solidFill>
                  <a:srgbClr val="3B3B3B"/>
                </a:solidFill>
                <a:latin typeface="Calibri" panose="020F0502020204030204" pitchFamily="34" charset="0"/>
                <a:cs typeface="Calibri" panose="020F0502020204030204" pitchFamily="34" charset="0"/>
              </a:rPr>
              <a:t>Swavely D, Whyte V, Steiner JF, Freeman SL. Complexities of addressing food insecurity in an urban population. </a:t>
            </a:r>
            <a:r>
              <a:rPr lang="en-US" sz="900" dirty="0" err="1">
                <a:solidFill>
                  <a:srgbClr val="3B3B3B"/>
                </a:solidFill>
                <a:latin typeface="Calibri" panose="020F0502020204030204" pitchFamily="34" charset="0"/>
                <a:cs typeface="Calibri" panose="020F0502020204030204" pitchFamily="34" charset="0"/>
              </a:rPr>
              <a:t>Popul</a:t>
            </a:r>
            <a:r>
              <a:rPr lang="en-US" sz="900" dirty="0">
                <a:solidFill>
                  <a:srgbClr val="3B3B3B"/>
                </a:solidFill>
                <a:latin typeface="Calibri" panose="020F0502020204030204" pitchFamily="34" charset="0"/>
                <a:cs typeface="Calibri" panose="020F0502020204030204" pitchFamily="34" charset="0"/>
              </a:rPr>
              <a:t> Health </a:t>
            </a:r>
            <a:r>
              <a:rPr lang="en-US" sz="900" dirty="0" err="1">
                <a:solidFill>
                  <a:srgbClr val="3B3B3B"/>
                </a:solidFill>
                <a:latin typeface="Calibri" panose="020F0502020204030204" pitchFamily="34" charset="0"/>
                <a:cs typeface="Calibri" panose="020F0502020204030204" pitchFamily="34" charset="0"/>
              </a:rPr>
              <a:t>Manag</a:t>
            </a:r>
            <a:r>
              <a:rPr lang="en-US" sz="900" dirty="0">
                <a:solidFill>
                  <a:srgbClr val="3B3B3B"/>
                </a:solidFill>
                <a:latin typeface="Calibri" panose="020F0502020204030204" pitchFamily="34" charset="0"/>
                <a:cs typeface="Calibri" panose="020F0502020204030204" pitchFamily="34" charset="0"/>
              </a:rPr>
              <a:t>. 2019;22(4):300-307. </a:t>
            </a:r>
            <a:endParaRPr lang="en-US" sz="9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9852267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Resources &amp; Interventions</a:t>
            </a:r>
            <a:endParaRPr lang="en-US" dirty="0"/>
          </a:p>
        </p:txBody>
      </p:sp>
      <p:sp>
        <p:nvSpPr>
          <p:cNvPr id="4" name="Slide Number Placeholder 3"/>
          <p:cNvSpPr>
            <a:spLocks noGrp="1"/>
          </p:cNvSpPr>
          <p:nvPr>
            <p:ph type="sldNum" sz="quarter" idx="10"/>
          </p:nvPr>
        </p:nvSpPr>
        <p:spPr/>
        <p:txBody>
          <a:bodyPr/>
          <a:lstStyle/>
          <a:p>
            <a:fld id="{A11B84FD-71E7-42A0-8DDE-27636691BB48}" type="slidenum">
              <a:rPr lang="en-US" altLang="en-US" smtClean="0"/>
              <a:pPr/>
              <a:t>52</a:t>
            </a:fld>
            <a:endParaRPr lang="en-US" altLang="en-US" dirty="0"/>
          </a:p>
        </p:txBody>
      </p:sp>
      <p:pic>
        <p:nvPicPr>
          <p:cNvPr id="5" name="Picture 4"/>
          <p:cNvPicPr>
            <a:picLocks noChangeAspect="1"/>
          </p:cNvPicPr>
          <p:nvPr/>
        </p:nvPicPr>
        <p:blipFill>
          <a:blip r:embed="rId3"/>
          <a:stretch>
            <a:fillRect/>
          </a:stretch>
        </p:blipFill>
        <p:spPr>
          <a:xfrm>
            <a:off x="1447800" y="1600200"/>
            <a:ext cx="6324600" cy="4888858"/>
          </a:xfrm>
          <a:prstGeom prst="rect">
            <a:avLst/>
          </a:prstGeom>
        </p:spPr>
      </p:pic>
    </p:spTree>
    <p:extLst>
      <p:ext uri="{BB962C8B-B14F-4D97-AF65-F5344CB8AC3E}">
        <p14:creationId xmlns:p14="http://schemas.microsoft.com/office/powerpoint/2010/main" val="121966019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5267960" y="1600200"/>
            <a:ext cx="3653259" cy="4495800"/>
          </a:xfrm>
          <a:prstGeom prst="rect">
            <a:avLst/>
          </a:prstGeom>
        </p:spPr>
      </p:pic>
      <p:sp>
        <p:nvSpPr>
          <p:cNvPr id="2" name="Title 1"/>
          <p:cNvSpPr>
            <a:spLocks noGrp="1"/>
          </p:cNvSpPr>
          <p:nvPr>
            <p:ph type="title"/>
          </p:nvPr>
        </p:nvSpPr>
        <p:spPr/>
        <p:txBody>
          <a:bodyPr/>
          <a:lstStyle/>
          <a:p>
            <a:r>
              <a:rPr lang="en-US" dirty="0" smtClean="0"/>
              <a:t>Examples of Program Lists</a:t>
            </a:r>
            <a:endParaRPr lang="en-US" dirty="0"/>
          </a:p>
        </p:txBody>
      </p:sp>
      <p:sp>
        <p:nvSpPr>
          <p:cNvPr id="4" name="Slide Number Placeholder 3"/>
          <p:cNvSpPr>
            <a:spLocks noGrp="1"/>
          </p:cNvSpPr>
          <p:nvPr>
            <p:ph type="sldNum" sz="quarter" idx="10"/>
          </p:nvPr>
        </p:nvSpPr>
        <p:spPr/>
        <p:txBody>
          <a:bodyPr/>
          <a:lstStyle/>
          <a:p>
            <a:fld id="{A11B84FD-71E7-42A0-8DDE-27636691BB48}" type="slidenum">
              <a:rPr lang="en-US" altLang="en-US" smtClean="0"/>
              <a:pPr/>
              <a:t>53</a:t>
            </a:fld>
            <a:endParaRPr lang="en-US" altLang="en-US" dirty="0"/>
          </a:p>
        </p:txBody>
      </p:sp>
      <p:pic>
        <p:nvPicPr>
          <p:cNvPr id="5" name="Picture 4"/>
          <p:cNvPicPr>
            <a:picLocks noChangeAspect="1"/>
          </p:cNvPicPr>
          <p:nvPr/>
        </p:nvPicPr>
        <p:blipFill rotWithShape="1">
          <a:blip r:embed="rId4"/>
          <a:srcRect r="996"/>
          <a:stretch/>
        </p:blipFill>
        <p:spPr>
          <a:xfrm>
            <a:off x="457200" y="1828800"/>
            <a:ext cx="4800600" cy="3367745"/>
          </a:xfrm>
          <a:prstGeom prst="rect">
            <a:avLst/>
          </a:prstGeom>
        </p:spPr>
      </p:pic>
      <p:sp>
        <p:nvSpPr>
          <p:cNvPr id="6" name="Rectangle 5"/>
          <p:cNvSpPr/>
          <p:nvPr/>
        </p:nvSpPr>
        <p:spPr>
          <a:xfrm>
            <a:off x="457200" y="5430918"/>
            <a:ext cx="4876800" cy="461665"/>
          </a:xfrm>
          <a:prstGeom prst="rect">
            <a:avLst/>
          </a:prstGeom>
        </p:spPr>
        <p:txBody>
          <a:bodyPr wrap="square">
            <a:spAutoFit/>
          </a:bodyPr>
          <a:lstStyle/>
          <a:p>
            <a:pPr algn="ctr"/>
            <a:r>
              <a:rPr lang="en-US" sz="1200" dirty="0">
                <a:latin typeface="Calibri" panose="020F0502020204030204" pitchFamily="34" charset="0"/>
                <a:cs typeface="Calibri" panose="020F0502020204030204" pitchFamily="34" charset="0"/>
                <a:hlinkClick r:id="rId5"/>
              </a:rPr>
              <a:t>https://frac.org/wp-content/uploads/frac-aap-toolkit-chart-fed-program-referral.pdf</a:t>
            </a:r>
            <a:endParaRPr lang="en-US" sz="1200" dirty="0">
              <a:latin typeface="Calibri" panose="020F0502020204030204" pitchFamily="34" charset="0"/>
              <a:cs typeface="Calibri" panose="020F0502020204030204" pitchFamily="34" charset="0"/>
            </a:endParaRPr>
          </a:p>
        </p:txBody>
      </p:sp>
      <p:sp>
        <p:nvSpPr>
          <p:cNvPr id="8" name="Rectangle 7"/>
          <p:cNvSpPr/>
          <p:nvPr/>
        </p:nvSpPr>
        <p:spPr>
          <a:xfrm>
            <a:off x="5410200" y="6019800"/>
            <a:ext cx="3581400" cy="646331"/>
          </a:xfrm>
          <a:prstGeom prst="rect">
            <a:avLst/>
          </a:prstGeom>
        </p:spPr>
        <p:txBody>
          <a:bodyPr wrap="square">
            <a:spAutoFit/>
          </a:bodyPr>
          <a:lstStyle/>
          <a:p>
            <a:r>
              <a:rPr lang="en-US" sz="1200" dirty="0">
                <a:latin typeface="Calibri" panose="020F0502020204030204" pitchFamily="34" charset="0"/>
                <a:cs typeface="Calibri" panose="020F0502020204030204" pitchFamily="34" charset="0"/>
                <a:hlinkClick r:id="rId6"/>
              </a:rPr>
              <a:t>https://nopren.org/wp-content/uploads/2017/10/Clinical-Linkages-Adults-FI-Screening-Algorithm-10.9.17.pdf</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0805005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Institution-Specific Plans</a:t>
            </a:r>
            <a:endParaRPr lang="en-US" dirty="0"/>
          </a:p>
        </p:txBody>
      </p:sp>
      <p:sp>
        <p:nvSpPr>
          <p:cNvPr id="3" name="Content Placeholder 2"/>
          <p:cNvSpPr>
            <a:spLocks noGrp="1"/>
          </p:cNvSpPr>
          <p:nvPr>
            <p:ph idx="1"/>
          </p:nvPr>
        </p:nvSpPr>
        <p:spPr/>
        <p:txBody>
          <a:bodyPr/>
          <a:lstStyle/>
          <a:p>
            <a:pPr marL="109537" indent="0">
              <a:buNone/>
            </a:pPr>
            <a:r>
              <a:rPr lang="en-US" dirty="0" smtClean="0"/>
              <a:t>[Fill </a:t>
            </a:r>
            <a:r>
              <a:rPr lang="en-US" dirty="0"/>
              <a:t>in </a:t>
            </a:r>
            <a:r>
              <a:rPr lang="en-US" dirty="0" smtClean="0"/>
              <a:t>details of your screen and intervene project(s): </a:t>
            </a:r>
          </a:p>
          <a:p>
            <a:r>
              <a:rPr lang="en-US" sz="2800" dirty="0" smtClean="0"/>
              <a:t>Screening sites</a:t>
            </a:r>
          </a:p>
          <a:p>
            <a:r>
              <a:rPr lang="en-US" sz="2800" dirty="0" smtClean="0"/>
              <a:t>Roles and responsibilities for whole team (who is screening, who is intervening with positive screens)</a:t>
            </a:r>
          </a:p>
          <a:p>
            <a:r>
              <a:rPr lang="en-US" sz="2800" dirty="0"/>
              <a:t>S</a:t>
            </a:r>
            <a:r>
              <a:rPr lang="en-US" sz="2800" dirty="0" smtClean="0"/>
              <a:t>creening modality</a:t>
            </a:r>
          </a:p>
          <a:p>
            <a:r>
              <a:rPr lang="en-US" sz="2800" dirty="0" smtClean="0"/>
              <a:t>Types of resources provided</a:t>
            </a:r>
          </a:p>
          <a:p>
            <a:r>
              <a:rPr lang="en-US" sz="2800" dirty="0"/>
              <a:t>R</a:t>
            </a:r>
            <a:r>
              <a:rPr lang="en-US" sz="2800" dirty="0" smtClean="0"/>
              <a:t>eferral partners/institutions</a:t>
            </a:r>
          </a:p>
          <a:p>
            <a:r>
              <a:rPr lang="en-US" sz="2800" dirty="0" smtClean="0"/>
              <a:t>Workflow details (see questions in notes)]</a:t>
            </a:r>
            <a:endParaRPr lang="en-US" sz="2800" dirty="0"/>
          </a:p>
        </p:txBody>
      </p:sp>
      <p:sp>
        <p:nvSpPr>
          <p:cNvPr id="4" name="Slide Number Placeholder 3"/>
          <p:cNvSpPr>
            <a:spLocks noGrp="1"/>
          </p:cNvSpPr>
          <p:nvPr>
            <p:ph type="sldNum" sz="quarter" idx="10"/>
          </p:nvPr>
        </p:nvSpPr>
        <p:spPr/>
        <p:txBody>
          <a:bodyPr/>
          <a:lstStyle/>
          <a:p>
            <a:fld id="{A11B84FD-71E7-42A0-8DDE-27636691BB48}" type="slidenum">
              <a:rPr lang="en-US" altLang="en-US" smtClean="0"/>
              <a:pPr/>
              <a:t>54</a:t>
            </a:fld>
            <a:endParaRPr lang="en-US" altLang="en-US" dirty="0"/>
          </a:p>
        </p:txBody>
      </p:sp>
    </p:spTree>
    <p:extLst>
      <p:ext uri="{BB962C8B-B14F-4D97-AF65-F5344CB8AC3E}">
        <p14:creationId xmlns:p14="http://schemas.microsoft.com/office/powerpoint/2010/main" val="386924829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Institution-Specific Results</a:t>
            </a:r>
            <a:endParaRPr lang="en-US" dirty="0"/>
          </a:p>
        </p:txBody>
      </p:sp>
      <p:sp>
        <p:nvSpPr>
          <p:cNvPr id="3" name="Content Placeholder 2"/>
          <p:cNvSpPr>
            <a:spLocks noGrp="1"/>
          </p:cNvSpPr>
          <p:nvPr>
            <p:ph idx="1"/>
          </p:nvPr>
        </p:nvSpPr>
        <p:spPr/>
        <p:txBody>
          <a:bodyPr/>
          <a:lstStyle/>
          <a:p>
            <a:r>
              <a:rPr lang="en-US" dirty="0" smtClean="0"/>
              <a:t>[For those with screening and intervening efforts that have been up and running for some time, share the results of the efforts here]</a:t>
            </a:r>
            <a:endParaRPr lang="en-US" dirty="0"/>
          </a:p>
        </p:txBody>
      </p:sp>
      <p:sp>
        <p:nvSpPr>
          <p:cNvPr id="4" name="Slide Number Placeholder 3"/>
          <p:cNvSpPr>
            <a:spLocks noGrp="1"/>
          </p:cNvSpPr>
          <p:nvPr>
            <p:ph type="sldNum" sz="quarter" idx="10"/>
          </p:nvPr>
        </p:nvSpPr>
        <p:spPr/>
        <p:txBody>
          <a:bodyPr/>
          <a:lstStyle/>
          <a:p>
            <a:fld id="{A11B84FD-71E7-42A0-8DDE-27636691BB48}" type="slidenum">
              <a:rPr lang="en-US" altLang="en-US" smtClean="0"/>
              <a:pPr/>
              <a:t>55</a:t>
            </a:fld>
            <a:endParaRPr lang="en-US" altLang="en-US" dirty="0"/>
          </a:p>
        </p:txBody>
      </p:sp>
    </p:spTree>
    <p:extLst>
      <p:ext uri="{BB962C8B-B14F-4D97-AF65-F5344CB8AC3E}">
        <p14:creationId xmlns:p14="http://schemas.microsoft.com/office/powerpoint/2010/main" val="23137722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rPr>
              <a:t>Module 3, Part B: National and Local Programs</a:t>
            </a:r>
            <a:endParaRPr lang="en-US" dirty="0">
              <a:effectLst/>
            </a:endParaRPr>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2"/>
          </p:nvPr>
        </p:nvSpPr>
        <p:spPr/>
        <p:txBody>
          <a:bodyPr/>
          <a:lstStyle/>
          <a:p>
            <a:fld id="{3410CBFC-1BCB-4253-94A3-B35F1D52B27C}" type="slidenum">
              <a:rPr lang="en-US" altLang="en-US" smtClean="0"/>
              <a:pPr/>
              <a:t>56</a:t>
            </a:fld>
            <a:endParaRPr lang="en-US" altLang="en-US"/>
          </a:p>
        </p:txBody>
      </p:sp>
    </p:spTree>
    <p:extLst>
      <p:ext uri="{BB962C8B-B14F-4D97-AF65-F5344CB8AC3E}">
        <p14:creationId xmlns:p14="http://schemas.microsoft.com/office/powerpoint/2010/main" val="9935956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Spotlight on SNAP: Major Takeaways</a:t>
            </a:r>
            <a:endParaRPr lang="en-US" dirty="0"/>
          </a:p>
        </p:txBody>
      </p:sp>
      <p:sp>
        <p:nvSpPr>
          <p:cNvPr id="3" name="Content Placeholder 2"/>
          <p:cNvSpPr>
            <a:spLocks noGrp="1"/>
          </p:cNvSpPr>
          <p:nvPr>
            <p:ph idx="1"/>
          </p:nvPr>
        </p:nvSpPr>
        <p:spPr/>
        <p:txBody>
          <a:bodyPr/>
          <a:lstStyle/>
          <a:p>
            <a:pPr marL="109537" indent="0">
              <a:buNone/>
            </a:pPr>
            <a:r>
              <a:rPr lang="en-US" dirty="0" smtClean="0"/>
              <a:t>The following slides provide an overview of the Supplemental </a:t>
            </a:r>
            <a:r>
              <a:rPr lang="en-US" dirty="0"/>
              <a:t>Nutrition Assistance Program (SNAP</a:t>
            </a:r>
            <a:r>
              <a:rPr lang="en-US" dirty="0" smtClean="0"/>
              <a:t>). The key points to keep in mind: </a:t>
            </a:r>
          </a:p>
          <a:p>
            <a:pPr lvl="1"/>
            <a:r>
              <a:rPr lang="en-US" dirty="0" smtClean="0"/>
              <a:t>SNAP is a critical tool for combating food insecurity.</a:t>
            </a:r>
          </a:p>
          <a:p>
            <a:pPr lvl="1"/>
            <a:r>
              <a:rPr lang="en-US" dirty="0" smtClean="0"/>
              <a:t>Getting and keeping SNAP benefits can be difficult due to eligibility and application requirements.</a:t>
            </a:r>
          </a:p>
          <a:p>
            <a:pPr lvl="1"/>
            <a:r>
              <a:rPr lang="en-US" dirty="0" smtClean="0"/>
              <a:t>The amount of SNAP benefit is often not enough for most households, but research shows that it provides a crucial stepping stone to better health. </a:t>
            </a:r>
            <a:endParaRPr lang="en-US" dirty="0"/>
          </a:p>
        </p:txBody>
      </p:sp>
      <p:sp>
        <p:nvSpPr>
          <p:cNvPr id="4" name="Slide Number Placeholder 3"/>
          <p:cNvSpPr>
            <a:spLocks noGrp="1"/>
          </p:cNvSpPr>
          <p:nvPr>
            <p:ph type="sldNum" sz="quarter" idx="10"/>
          </p:nvPr>
        </p:nvSpPr>
        <p:spPr/>
        <p:txBody>
          <a:bodyPr/>
          <a:lstStyle/>
          <a:p>
            <a:fld id="{A11B84FD-71E7-42A0-8DDE-27636691BB48}" type="slidenum">
              <a:rPr lang="en-US" altLang="en-US" smtClean="0"/>
              <a:pPr/>
              <a:t>57</a:t>
            </a:fld>
            <a:endParaRPr lang="en-US" altLang="en-US" dirty="0"/>
          </a:p>
        </p:txBody>
      </p:sp>
    </p:spTree>
    <p:extLst>
      <p:ext uri="{BB962C8B-B14F-4D97-AF65-F5344CB8AC3E}">
        <p14:creationId xmlns:p14="http://schemas.microsoft.com/office/powerpoint/2010/main" val="6431032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Spotlight on SNAP: Eligibility</a:t>
            </a:r>
            <a:endParaRPr lang="en-US" dirty="0"/>
          </a:p>
        </p:txBody>
      </p:sp>
      <p:sp>
        <p:nvSpPr>
          <p:cNvPr id="3" name="Content Placeholder 2"/>
          <p:cNvSpPr>
            <a:spLocks noGrp="1"/>
          </p:cNvSpPr>
          <p:nvPr>
            <p:ph idx="1"/>
          </p:nvPr>
        </p:nvSpPr>
        <p:spPr/>
        <p:txBody>
          <a:bodyPr>
            <a:noAutofit/>
          </a:bodyPr>
          <a:lstStyle/>
          <a:p>
            <a:r>
              <a:rPr lang="en-US" sz="2400" dirty="0" smtClean="0"/>
              <a:t>Supplemental Nutrition Assistance Program (SNAP) is an important tool in fighting food insecurity. </a:t>
            </a:r>
          </a:p>
          <a:p>
            <a:r>
              <a:rPr lang="en-US" sz="2400" dirty="0"/>
              <a:t>SNAP </a:t>
            </a:r>
            <a:r>
              <a:rPr lang="en-US" sz="2400" dirty="0" smtClean="0"/>
              <a:t>provides support </a:t>
            </a:r>
            <a:r>
              <a:rPr lang="en-US" sz="2400" dirty="0"/>
              <a:t>for low-wage working families, low-income seniors and people with </a:t>
            </a:r>
            <a:r>
              <a:rPr lang="en-US" sz="2400" dirty="0" smtClean="0"/>
              <a:t>disabilities. </a:t>
            </a:r>
          </a:p>
          <a:p>
            <a:r>
              <a:rPr lang="en-US" sz="2400" dirty="0" smtClean="0"/>
              <a:t>General eligibility rules for households in fiscal year 2019: </a:t>
            </a:r>
          </a:p>
          <a:p>
            <a:pPr lvl="1"/>
            <a:r>
              <a:rPr lang="en-US" sz="2000" dirty="0" smtClean="0"/>
              <a:t>Gross </a:t>
            </a:r>
            <a:r>
              <a:rPr lang="en-US" sz="2000" dirty="0"/>
              <a:t>monthly income </a:t>
            </a:r>
            <a:r>
              <a:rPr lang="en-US" sz="2000" dirty="0" smtClean="0"/>
              <a:t>at </a:t>
            </a:r>
            <a:r>
              <a:rPr lang="en-US" sz="2000" dirty="0"/>
              <a:t>or below 130 percent </a:t>
            </a:r>
            <a:r>
              <a:rPr lang="en-US" sz="2000" dirty="0" smtClean="0"/>
              <a:t>of </a:t>
            </a:r>
            <a:r>
              <a:rPr lang="en-US" sz="2000" dirty="0"/>
              <a:t>poverty line, or $2,252 a month (about $</a:t>
            </a:r>
            <a:r>
              <a:rPr lang="en-US" sz="2000" dirty="0" smtClean="0"/>
              <a:t>27,020/year</a:t>
            </a:r>
            <a:r>
              <a:rPr lang="en-US" sz="2000" dirty="0"/>
              <a:t>) for a three-person </a:t>
            </a:r>
            <a:r>
              <a:rPr lang="en-US" sz="2000" dirty="0" smtClean="0"/>
              <a:t>family. </a:t>
            </a:r>
          </a:p>
          <a:p>
            <a:pPr lvl="1"/>
            <a:r>
              <a:rPr lang="en-US" sz="2000" dirty="0" smtClean="0"/>
              <a:t>Net </a:t>
            </a:r>
            <a:r>
              <a:rPr lang="en-US" sz="2000" dirty="0"/>
              <a:t>monthly </a:t>
            </a:r>
            <a:r>
              <a:rPr lang="en-US" sz="2000" dirty="0" smtClean="0"/>
              <a:t>income less </a:t>
            </a:r>
            <a:r>
              <a:rPr lang="en-US" sz="2000" dirty="0"/>
              <a:t>than or equal </a:t>
            </a:r>
            <a:r>
              <a:rPr lang="en-US" sz="2000" dirty="0" smtClean="0"/>
              <a:t>to </a:t>
            </a:r>
            <a:r>
              <a:rPr lang="en-US" sz="2000" dirty="0"/>
              <a:t>poverty line ($1,732 a month or about $</a:t>
            </a:r>
            <a:r>
              <a:rPr lang="en-US" sz="2000" dirty="0" smtClean="0"/>
              <a:t>20,780/year </a:t>
            </a:r>
            <a:r>
              <a:rPr lang="en-US" sz="2000" dirty="0"/>
              <a:t>for a three-person </a:t>
            </a:r>
            <a:r>
              <a:rPr lang="en-US" sz="2000" dirty="0" smtClean="0"/>
              <a:t>family). </a:t>
            </a:r>
          </a:p>
          <a:p>
            <a:pPr lvl="1"/>
            <a:r>
              <a:rPr lang="en-US" sz="2000" dirty="0" smtClean="0"/>
              <a:t>Assets below $</a:t>
            </a:r>
            <a:r>
              <a:rPr lang="en-US" sz="2000" dirty="0"/>
              <a:t>2,250 </a:t>
            </a:r>
            <a:r>
              <a:rPr lang="en-US" sz="2000" dirty="0" smtClean="0"/>
              <a:t>for households without elderly or disabled members. </a:t>
            </a:r>
            <a:endParaRPr lang="en-US" sz="2000" dirty="0"/>
          </a:p>
          <a:p>
            <a:pPr lvl="1"/>
            <a:r>
              <a:rPr lang="en-US" sz="2000" dirty="0" smtClean="0"/>
              <a:t>Some documented immigrants and certain non-citizens (refugees and </a:t>
            </a:r>
            <a:r>
              <a:rPr lang="en-US" sz="2000" dirty="0" err="1" smtClean="0"/>
              <a:t>asylees</a:t>
            </a:r>
            <a:r>
              <a:rPr lang="en-US" sz="2000" dirty="0" smtClean="0"/>
              <a:t> from certain countries) are eligible. </a:t>
            </a:r>
          </a:p>
        </p:txBody>
      </p:sp>
      <p:sp>
        <p:nvSpPr>
          <p:cNvPr id="4" name="Slide Number Placeholder 3"/>
          <p:cNvSpPr>
            <a:spLocks noGrp="1"/>
          </p:cNvSpPr>
          <p:nvPr>
            <p:ph type="sldNum" sz="quarter" idx="10"/>
          </p:nvPr>
        </p:nvSpPr>
        <p:spPr/>
        <p:txBody>
          <a:bodyPr/>
          <a:lstStyle/>
          <a:p>
            <a:fld id="{A11B84FD-71E7-42A0-8DDE-27636691BB48}" type="slidenum">
              <a:rPr lang="en-US" altLang="en-US" smtClean="0"/>
              <a:pPr/>
              <a:t>58</a:t>
            </a:fld>
            <a:endParaRPr lang="en-US" altLang="en-US" dirty="0"/>
          </a:p>
        </p:txBody>
      </p:sp>
    </p:spTree>
    <p:extLst>
      <p:ext uri="{BB962C8B-B14F-4D97-AF65-F5344CB8AC3E}">
        <p14:creationId xmlns:p14="http://schemas.microsoft.com/office/powerpoint/2010/main" val="154721584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Spotlight on SNAP: Logistics</a:t>
            </a:r>
            <a:endParaRPr lang="en-US" dirty="0"/>
          </a:p>
        </p:txBody>
      </p:sp>
      <p:sp>
        <p:nvSpPr>
          <p:cNvPr id="3" name="Content Placeholder 2"/>
          <p:cNvSpPr>
            <a:spLocks noGrp="1"/>
          </p:cNvSpPr>
          <p:nvPr>
            <p:ph idx="1"/>
          </p:nvPr>
        </p:nvSpPr>
        <p:spPr/>
        <p:txBody>
          <a:bodyPr>
            <a:noAutofit/>
          </a:bodyPr>
          <a:lstStyle/>
          <a:p>
            <a:r>
              <a:rPr lang="en-US" sz="2800" dirty="0" smtClean="0"/>
              <a:t>Application process involves eligibility interview and documentation of identity</a:t>
            </a:r>
            <a:r>
              <a:rPr lang="en-US" sz="2800" dirty="0"/>
              <a:t>, residency, immigration status, household composition, income and resources, </a:t>
            </a:r>
            <a:r>
              <a:rPr lang="en-US" sz="2800" dirty="0" smtClean="0"/>
              <a:t>deductible </a:t>
            </a:r>
            <a:r>
              <a:rPr lang="en-US" sz="2800" dirty="0"/>
              <a:t>expenses. </a:t>
            </a:r>
            <a:endParaRPr lang="en-US" sz="2800" dirty="0" smtClean="0"/>
          </a:p>
          <a:p>
            <a:r>
              <a:rPr lang="en-US" sz="2800" dirty="0" smtClean="0"/>
              <a:t>Those eligible receive an electronic </a:t>
            </a:r>
            <a:r>
              <a:rPr lang="en-US" sz="2800" dirty="0"/>
              <a:t>benefit </a:t>
            </a:r>
            <a:r>
              <a:rPr lang="en-US" sz="2800" dirty="0" smtClean="0"/>
              <a:t>transfer (EBT) card that is loaded </a:t>
            </a:r>
            <a:r>
              <a:rPr lang="en-US" sz="2800" dirty="0"/>
              <a:t>with benefits once a month. </a:t>
            </a:r>
            <a:endParaRPr lang="en-US" sz="2800" dirty="0" smtClean="0"/>
          </a:p>
          <a:p>
            <a:r>
              <a:rPr lang="en-US" sz="2800" dirty="0" smtClean="0"/>
              <a:t>Households must </a:t>
            </a:r>
            <a:r>
              <a:rPr lang="en-US" sz="2800" dirty="0"/>
              <a:t>reapply for SNAP periodically, typically every six to 12 months for most families and every 12 to 24 months for seniors and people with disabilities.</a:t>
            </a:r>
          </a:p>
        </p:txBody>
      </p:sp>
      <p:sp>
        <p:nvSpPr>
          <p:cNvPr id="4" name="Slide Number Placeholder 3"/>
          <p:cNvSpPr>
            <a:spLocks noGrp="1"/>
          </p:cNvSpPr>
          <p:nvPr>
            <p:ph type="sldNum" sz="quarter" idx="10"/>
          </p:nvPr>
        </p:nvSpPr>
        <p:spPr/>
        <p:txBody>
          <a:bodyPr/>
          <a:lstStyle/>
          <a:p>
            <a:fld id="{A11B84FD-71E7-42A0-8DDE-27636691BB48}" type="slidenum">
              <a:rPr lang="en-US" altLang="en-US" smtClean="0"/>
              <a:pPr/>
              <a:t>59</a:t>
            </a:fld>
            <a:endParaRPr lang="en-US" altLang="en-US" dirty="0"/>
          </a:p>
        </p:txBody>
      </p:sp>
    </p:spTree>
    <p:extLst>
      <p:ext uri="{BB962C8B-B14F-4D97-AF65-F5344CB8AC3E}">
        <p14:creationId xmlns:p14="http://schemas.microsoft.com/office/powerpoint/2010/main" val="39588928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Beyond the Tip of the Iceberg</a:t>
            </a:r>
            <a:endParaRPr lang="en-US" dirty="0"/>
          </a:p>
        </p:txBody>
      </p:sp>
      <p:sp>
        <p:nvSpPr>
          <p:cNvPr id="4" name="Slide Number Placeholder 3"/>
          <p:cNvSpPr>
            <a:spLocks noGrp="1"/>
          </p:cNvSpPr>
          <p:nvPr>
            <p:ph type="sldNum" sz="quarter" idx="10"/>
          </p:nvPr>
        </p:nvSpPr>
        <p:spPr/>
        <p:txBody>
          <a:bodyPr/>
          <a:lstStyle/>
          <a:p>
            <a:fld id="{A11B84FD-71E7-42A0-8DDE-27636691BB48}" type="slidenum">
              <a:rPr lang="en-US" altLang="en-US" smtClean="0"/>
              <a:pPr/>
              <a:t>6</a:t>
            </a:fld>
            <a:endParaRPr lang="en-US" altLang="en-US" dirty="0"/>
          </a:p>
        </p:txBody>
      </p:sp>
      <p:pic>
        <p:nvPicPr>
          <p:cNvPr id="1026" name="Picture 2" descr="Image result for social determinants of health iceber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1039" y="1652884"/>
            <a:ext cx="6275161" cy="474791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628649" y="6424499"/>
            <a:ext cx="78867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200" dirty="0">
                <a:hlinkClick r:id="rId4"/>
              </a:rPr>
              <a:t>http://</a:t>
            </a:r>
            <a:r>
              <a:rPr lang="en-US" altLang="en-US" sz="1200" dirty="0" smtClean="0">
                <a:hlinkClick r:id="rId4"/>
              </a:rPr>
              <a:t>en.healthnexus.ca/topics-tools/health-equity-topics/social-determinants-health</a:t>
            </a:r>
            <a:r>
              <a:rPr lang="en-US" altLang="en-US" sz="1200" dirty="0" smtClean="0"/>
              <a:t> </a:t>
            </a:r>
            <a:endParaRPr lang="en-US" altLang="en-US" sz="1200" dirty="0"/>
          </a:p>
        </p:txBody>
      </p:sp>
    </p:spTree>
    <p:extLst>
      <p:ext uri="{BB962C8B-B14F-4D97-AF65-F5344CB8AC3E}">
        <p14:creationId xmlns:p14="http://schemas.microsoft.com/office/powerpoint/2010/main" val="279421954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Spotlight on SNAP: Size of Benefit</a:t>
            </a:r>
            <a:endParaRPr lang="en-US" dirty="0"/>
          </a:p>
        </p:txBody>
      </p:sp>
      <p:sp>
        <p:nvSpPr>
          <p:cNvPr id="3" name="Content Placeholder 2"/>
          <p:cNvSpPr>
            <a:spLocks noGrp="1"/>
          </p:cNvSpPr>
          <p:nvPr>
            <p:ph idx="1"/>
          </p:nvPr>
        </p:nvSpPr>
        <p:spPr/>
        <p:txBody>
          <a:bodyPr>
            <a:noAutofit/>
          </a:bodyPr>
          <a:lstStyle/>
          <a:p>
            <a:r>
              <a:rPr lang="en-US" sz="2400" dirty="0"/>
              <a:t>B</a:t>
            </a:r>
            <a:r>
              <a:rPr lang="en-US" sz="2400" dirty="0" smtClean="0"/>
              <a:t>enefit </a:t>
            </a:r>
            <a:r>
              <a:rPr lang="en-US" sz="2400" dirty="0"/>
              <a:t>formula assumes </a:t>
            </a:r>
            <a:r>
              <a:rPr lang="en-US" sz="2400" dirty="0" smtClean="0"/>
              <a:t>families </a:t>
            </a:r>
            <a:r>
              <a:rPr lang="en-US" sz="2400" dirty="0"/>
              <a:t>will spend 30 percent of their net income for </a:t>
            </a:r>
            <a:r>
              <a:rPr lang="en-US" sz="2400" dirty="0" smtClean="0"/>
              <a:t>food.</a:t>
            </a:r>
          </a:p>
          <a:p>
            <a:r>
              <a:rPr lang="en-US" sz="2400" dirty="0" smtClean="0"/>
              <a:t>SNAP </a:t>
            </a:r>
            <a:r>
              <a:rPr lang="en-US" sz="2400" dirty="0"/>
              <a:t>makes up the difference between that 30 percent contribution and the cost of the Thrifty Food </a:t>
            </a:r>
            <a:r>
              <a:rPr lang="en-US" sz="2400" dirty="0" smtClean="0"/>
              <a:t>Plan (TFP), </a:t>
            </a:r>
            <a:r>
              <a:rPr lang="en-US" sz="2400" dirty="0"/>
              <a:t>a diet plan </a:t>
            </a:r>
            <a:r>
              <a:rPr lang="en-US" sz="2400" dirty="0" smtClean="0"/>
              <a:t>developed by the </a:t>
            </a:r>
            <a:r>
              <a:rPr lang="en-US" sz="2400" dirty="0"/>
              <a:t>U.S. Agriculture Department (USDA</a:t>
            </a:r>
            <a:r>
              <a:rPr lang="en-US" sz="2400" dirty="0" smtClean="0"/>
              <a:t>). </a:t>
            </a:r>
          </a:p>
          <a:p>
            <a:r>
              <a:rPr lang="en-US" sz="2400" dirty="0" smtClean="0"/>
              <a:t>Recent </a:t>
            </a:r>
            <a:r>
              <a:rPr lang="en-US" sz="2400" dirty="0"/>
              <a:t>analyses </a:t>
            </a:r>
            <a:r>
              <a:rPr lang="en-US" sz="2400" dirty="0" smtClean="0"/>
              <a:t>show </a:t>
            </a:r>
            <a:r>
              <a:rPr lang="en-US" sz="2400" dirty="0"/>
              <a:t>that the </a:t>
            </a:r>
            <a:r>
              <a:rPr lang="en-US" sz="2400" dirty="0" smtClean="0"/>
              <a:t>Thrifty Food Plan does not allow for sufficient resources for a healthy diet.</a:t>
            </a:r>
            <a:r>
              <a:rPr lang="en-US" sz="2400" baseline="30000" dirty="0" smtClean="0"/>
              <a:t>1,2</a:t>
            </a:r>
            <a:r>
              <a:rPr lang="en-US" sz="2400" dirty="0" smtClean="0"/>
              <a:t> </a:t>
            </a:r>
          </a:p>
          <a:p>
            <a:r>
              <a:rPr lang="en-US" sz="2400" b="1" dirty="0" smtClean="0"/>
              <a:t>Therefore SNAP benefits may not be adequate to prevent food insecurity, let alone support nutritious eating. </a:t>
            </a:r>
            <a:endParaRPr lang="en-US" sz="2400" b="1" dirty="0"/>
          </a:p>
        </p:txBody>
      </p:sp>
      <p:sp>
        <p:nvSpPr>
          <p:cNvPr id="4" name="Slide Number Placeholder 3"/>
          <p:cNvSpPr>
            <a:spLocks noGrp="1"/>
          </p:cNvSpPr>
          <p:nvPr>
            <p:ph type="sldNum" sz="quarter" idx="10"/>
          </p:nvPr>
        </p:nvSpPr>
        <p:spPr/>
        <p:txBody>
          <a:bodyPr/>
          <a:lstStyle/>
          <a:p>
            <a:fld id="{A11B84FD-71E7-42A0-8DDE-27636691BB48}" type="slidenum">
              <a:rPr lang="en-US" altLang="en-US" smtClean="0"/>
              <a:pPr/>
              <a:t>60</a:t>
            </a:fld>
            <a:endParaRPr lang="en-US" altLang="en-US" dirty="0"/>
          </a:p>
        </p:txBody>
      </p:sp>
      <p:sp>
        <p:nvSpPr>
          <p:cNvPr id="6" name="Rectangle 5"/>
          <p:cNvSpPr/>
          <p:nvPr/>
        </p:nvSpPr>
        <p:spPr>
          <a:xfrm>
            <a:off x="609600" y="5867400"/>
            <a:ext cx="8250238" cy="507831"/>
          </a:xfrm>
          <a:prstGeom prst="rect">
            <a:avLst/>
          </a:prstGeom>
        </p:spPr>
        <p:txBody>
          <a:bodyPr wrap="square">
            <a:spAutoFit/>
          </a:bodyPr>
          <a:lstStyle/>
          <a:p>
            <a:r>
              <a:rPr lang="en-US" sz="900" dirty="0" smtClean="0">
                <a:latin typeface="Calibri" panose="020F0502020204030204" pitchFamily="34" charset="0"/>
                <a:cs typeface="Calibri" panose="020F0502020204030204" pitchFamily="34" charset="0"/>
              </a:rPr>
              <a:t>1 Breen </a:t>
            </a:r>
            <a:r>
              <a:rPr lang="en-US" sz="900" dirty="0">
                <a:latin typeface="Calibri" panose="020F0502020204030204" pitchFamily="34" charset="0"/>
                <a:cs typeface="Calibri" panose="020F0502020204030204" pitchFamily="34" charset="0"/>
              </a:rPr>
              <a:t>AB, Cahill R, </a:t>
            </a:r>
            <a:r>
              <a:rPr lang="en-US" sz="900" dirty="0" err="1">
                <a:latin typeface="Calibri" panose="020F0502020204030204" pitchFamily="34" charset="0"/>
                <a:cs typeface="Calibri" panose="020F0502020204030204" pitchFamily="34" charset="0"/>
              </a:rPr>
              <a:t>Ettinger</a:t>
            </a:r>
            <a:r>
              <a:rPr lang="en-US" sz="900" dirty="0">
                <a:latin typeface="Calibri" panose="020F0502020204030204" pitchFamily="34" charset="0"/>
                <a:cs typeface="Calibri" panose="020F0502020204030204" pitchFamily="34" charset="0"/>
              </a:rPr>
              <a:t> de Cuba S, Cook J, Chilton M. The real cost of a healthy diet. 2011. Boston, MA: Children’s </a:t>
            </a:r>
            <a:r>
              <a:rPr lang="en-US" sz="900" dirty="0" err="1">
                <a:latin typeface="Calibri" panose="020F0502020204030204" pitchFamily="34" charset="0"/>
                <a:cs typeface="Calibri" panose="020F0502020204030204" pitchFamily="34" charset="0"/>
              </a:rPr>
              <a:t>HealthWatch</a:t>
            </a:r>
            <a:r>
              <a:rPr lang="en-US" sz="900" dirty="0">
                <a:latin typeface="Calibri" panose="020F0502020204030204" pitchFamily="34" charset="0"/>
                <a:cs typeface="Calibri" panose="020F0502020204030204" pitchFamily="34" charset="0"/>
              </a:rPr>
              <a:t>. </a:t>
            </a:r>
          </a:p>
          <a:p>
            <a:r>
              <a:rPr lang="en-US" sz="900" dirty="0" smtClean="0">
                <a:latin typeface="Calibri" panose="020F0502020204030204" pitchFamily="34" charset="0"/>
                <a:cs typeface="Calibri" panose="020F0502020204030204" pitchFamily="34" charset="0"/>
              </a:rPr>
              <a:t>2 </a:t>
            </a:r>
            <a:r>
              <a:rPr lang="en-US" sz="900" dirty="0">
                <a:latin typeface="Calibri" panose="020F0502020204030204" pitchFamily="34" charset="0"/>
                <a:cs typeface="Calibri" panose="020F0502020204030204" pitchFamily="34" charset="0"/>
              </a:rPr>
              <a:t>Sheldon M, </a:t>
            </a:r>
            <a:r>
              <a:rPr lang="en-US" sz="900" dirty="0" err="1">
                <a:latin typeface="Calibri" panose="020F0502020204030204" pitchFamily="34" charset="0"/>
                <a:cs typeface="Calibri" panose="020F0502020204030204" pitchFamily="34" charset="0"/>
              </a:rPr>
              <a:t>Gans</a:t>
            </a:r>
            <a:r>
              <a:rPr lang="en-US" sz="900" dirty="0">
                <a:latin typeface="Calibri" panose="020F0502020204030204" pitchFamily="34" charset="0"/>
                <a:cs typeface="Calibri" panose="020F0502020204030204" pitchFamily="34" charset="0"/>
              </a:rPr>
              <a:t> KM, Tai R, George T, Lawson E, Pearlman DN. Availability, affordability, and accessibility of a healthful diet in a low-income community, Central Falls, Rhode Island, 2007-2008. </a:t>
            </a:r>
            <a:r>
              <a:rPr lang="en-US" sz="900" dirty="0" err="1">
                <a:latin typeface="Calibri" panose="020F0502020204030204" pitchFamily="34" charset="0"/>
                <a:cs typeface="Calibri" panose="020F0502020204030204" pitchFamily="34" charset="0"/>
              </a:rPr>
              <a:t>Prev</a:t>
            </a:r>
            <a:r>
              <a:rPr lang="en-US" sz="900" dirty="0">
                <a:latin typeface="Calibri" panose="020F0502020204030204" pitchFamily="34" charset="0"/>
                <a:cs typeface="Calibri" panose="020F0502020204030204" pitchFamily="34" charset="0"/>
              </a:rPr>
              <a:t> Chronic Dis. 2010; 7(2): A43. </a:t>
            </a:r>
          </a:p>
        </p:txBody>
      </p:sp>
    </p:spTree>
    <p:extLst>
      <p:ext uri="{BB962C8B-B14F-4D97-AF65-F5344CB8AC3E}">
        <p14:creationId xmlns:p14="http://schemas.microsoft.com/office/powerpoint/2010/main" val="72048178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Spotlight on SNAP: Size of Benefit</a:t>
            </a:r>
            <a:endParaRPr lang="en-US" dirty="0"/>
          </a:p>
        </p:txBody>
      </p:sp>
      <p:sp>
        <p:nvSpPr>
          <p:cNvPr id="4" name="Slide Number Placeholder 3"/>
          <p:cNvSpPr>
            <a:spLocks noGrp="1"/>
          </p:cNvSpPr>
          <p:nvPr>
            <p:ph type="sldNum" sz="quarter" idx="10"/>
          </p:nvPr>
        </p:nvSpPr>
        <p:spPr/>
        <p:txBody>
          <a:bodyPr/>
          <a:lstStyle/>
          <a:p>
            <a:fld id="{A11B84FD-71E7-42A0-8DDE-27636691BB48}" type="slidenum">
              <a:rPr lang="en-US" altLang="en-US" smtClean="0"/>
              <a:pPr/>
              <a:t>61</a:t>
            </a:fld>
            <a:endParaRPr lang="en-US" altLang="en-US" dirty="0"/>
          </a:p>
        </p:txBody>
      </p:sp>
      <p:pic>
        <p:nvPicPr>
          <p:cNvPr id="5" name="Picture 4"/>
          <p:cNvPicPr>
            <a:picLocks noChangeAspect="1"/>
          </p:cNvPicPr>
          <p:nvPr/>
        </p:nvPicPr>
        <p:blipFill>
          <a:blip r:embed="rId3"/>
          <a:stretch>
            <a:fillRect/>
          </a:stretch>
        </p:blipFill>
        <p:spPr>
          <a:xfrm>
            <a:off x="533400" y="2362200"/>
            <a:ext cx="8220155" cy="2895600"/>
          </a:xfrm>
          <a:prstGeom prst="rect">
            <a:avLst/>
          </a:prstGeom>
        </p:spPr>
      </p:pic>
      <p:sp>
        <p:nvSpPr>
          <p:cNvPr id="6" name="Rectangle 5"/>
          <p:cNvSpPr/>
          <p:nvPr/>
        </p:nvSpPr>
        <p:spPr>
          <a:xfrm>
            <a:off x="1676400" y="6200174"/>
            <a:ext cx="5638800" cy="261610"/>
          </a:xfrm>
          <a:prstGeom prst="rect">
            <a:avLst/>
          </a:prstGeom>
        </p:spPr>
        <p:txBody>
          <a:bodyPr wrap="square">
            <a:spAutoFit/>
          </a:bodyPr>
          <a:lstStyle/>
          <a:p>
            <a:pPr algn="ctr"/>
            <a:r>
              <a:rPr lang="en-US" sz="1100" dirty="0">
                <a:latin typeface="Calibri" panose="020F0502020204030204" pitchFamily="34" charset="0"/>
                <a:cs typeface="Calibri" panose="020F0502020204030204" pitchFamily="34" charset="0"/>
                <a:hlinkClick r:id="rId4"/>
              </a:rPr>
              <a:t>https://www.cbpp.org/sites/default/files/atoms/files/policybasics-foodstamps.pdf</a:t>
            </a:r>
            <a:endParaRPr lang="en-US"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822778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457200" y="1524000"/>
            <a:ext cx="8229600" cy="5050536"/>
          </a:xfrm>
        </p:spPr>
        <p:txBody>
          <a:bodyPr>
            <a:noAutofit/>
          </a:bodyPr>
          <a:lstStyle/>
          <a:p>
            <a:r>
              <a:rPr lang="en-US" sz="2400" dirty="0" smtClean="0"/>
              <a:t>According to data from December 2018, 467,647 Philadelphia residents received SNAP benefits. </a:t>
            </a:r>
          </a:p>
          <a:p>
            <a:r>
              <a:rPr lang="en-US" sz="2400" dirty="0" smtClean="0"/>
              <a:t>Estimated SNAP gap </a:t>
            </a:r>
            <a:r>
              <a:rPr lang="en-US" sz="2400" i="1" dirty="0" smtClean="0"/>
              <a:t>(difference </a:t>
            </a:r>
            <a:r>
              <a:rPr lang="en-US" sz="2400" i="1" dirty="0"/>
              <a:t>between </a:t>
            </a:r>
            <a:r>
              <a:rPr lang="en-US" sz="2400" i="1" dirty="0" smtClean="0"/>
              <a:t>number who </a:t>
            </a:r>
            <a:r>
              <a:rPr lang="en-US" sz="2400" i="1" dirty="0"/>
              <a:t>are likely SNAP eligible and the number  actually receiving </a:t>
            </a:r>
            <a:r>
              <a:rPr lang="en-US" sz="2400" i="1" dirty="0" smtClean="0"/>
              <a:t>SNAP)</a:t>
            </a:r>
            <a:r>
              <a:rPr lang="en-US" sz="2400" dirty="0" smtClean="0"/>
              <a:t>: 140,000 (many of these are seniors) </a:t>
            </a:r>
            <a:endParaRPr lang="en-US" sz="1800" dirty="0" smtClean="0"/>
          </a:p>
        </p:txBody>
      </p:sp>
      <p:sp>
        <p:nvSpPr>
          <p:cNvPr id="2" name="Title 1"/>
          <p:cNvSpPr>
            <a:spLocks noGrp="1"/>
          </p:cNvSpPr>
          <p:nvPr>
            <p:ph type="title"/>
          </p:nvPr>
        </p:nvSpPr>
        <p:spPr/>
        <p:txBody>
          <a:bodyPr/>
          <a:lstStyle/>
          <a:p>
            <a:r>
              <a:rPr lang="en-US" dirty="0" smtClean="0"/>
              <a:t>Spotlight on SNAP: Philadelphia Facts</a:t>
            </a:r>
            <a:endParaRPr lang="en-US" dirty="0"/>
          </a:p>
        </p:txBody>
      </p:sp>
      <p:sp>
        <p:nvSpPr>
          <p:cNvPr id="4" name="Slide Number Placeholder 3"/>
          <p:cNvSpPr>
            <a:spLocks noGrp="1"/>
          </p:cNvSpPr>
          <p:nvPr>
            <p:ph type="sldNum" sz="quarter" idx="10"/>
          </p:nvPr>
        </p:nvSpPr>
        <p:spPr/>
        <p:txBody>
          <a:bodyPr/>
          <a:lstStyle/>
          <a:p>
            <a:fld id="{A11B84FD-71E7-42A0-8DDE-27636691BB48}" type="slidenum">
              <a:rPr lang="en-US" altLang="en-US" smtClean="0"/>
              <a:pPr/>
              <a:t>62</a:t>
            </a:fld>
            <a:endParaRPr lang="en-US" altLang="en-US" dirty="0"/>
          </a:p>
        </p:txBody>
      </p:sp>
      <p:sp>
        <p:nvSpPr>
          <p:cNvPr id="6" name="Rectangle 5"/>
          <p:cNvSpPr/>
          <p:nvPr/>
        </p:nvSpPr>
        <p:spPr>
          <a:xfrm>
            <a:off x="1600200" y="6248400"/>
            <a:ext cx="5943600" cy="261610"/>
          </a:xfrm>
          <a:prstGeom prst="rect">
            <a:avLst/>
          </a:prstGeom>
        </p:spPr>
        <p:txBody>
          <a:bodyPr wrap="square">
            <a:spAutoFit/>
          </a:bodyPr>
          <a:lstStyle/>
          <a:p>
            <a:pPr algn="ctr"/>
            <a:r>
              <a:rPr lang="en-US" sz="1100" dirty="0">
                <a:latin typeface="Calibri" panose="020F0502020204030204" pitchFamily="34" charset="0"/>
                <a:cs typeface="Calibri" panose="020F0502020204030204" pitchFamily="34" charset="0"/>
                <a:hlinkClick r:id="rId3"/>
              </a:rPr>
              <a:t>http://www.hungercoalition.org/sites/default/files/uploads/Walk2018/PhiladelphiaCounty.pdf</a:t>
            </a:r>
            <a:endParaRPr lang="en-US" sz="1100" dirty="0">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4"/>
          <a:stretch>
            <a:fillRect/>
          </a:stretch>
        </p:blipFill>
        <p:spPr>
          <a:xfrm>
            <a:off x="519112" y="3733800"/>
            <a:ext cx="8105775" cy="2301701"/>
          </a:xfrm>
          <a:prstGeom prst="rect">
            <a:avLst/>
          </a:prstGeom>
        </p:spPr>
      </p:pic>
    </p:spTree>
    <p:extLst>
      <p:ext uri="{BB962C8B-B14F-4D97-AF65-F5344CB8AC3E}">
        <p14:creationId xmlns:p14="http://schemas.microsoft.com/office/powerpoint/2010/main" val="262613287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Spotlight on SNAP: Impact on Health</a:t>
            </a:r>
            <a:endParaRPr lang="en-US" dirty="0"/>
          </a:p>
        </p:txBody>
      </p:sp>
      <p:sp>
        <p:nvSpPr>
          <p:cNvPr id="3" name="Content Placeholder 2"/>
          <p:cNvSpPr>
            <a:spLocks noGrp="1"/>
          </p:cNvSpPr>
          <p:nvPr>
            <p:ph idx="1"/>
          </p:nvPr>
        </p:nvSpPr>
        <p:spPr/>
        <p:txBody>
          <a:bodyPr>
            <a:normAutofit/>
          </a:bodyPr>
          <a:lstStyle/>
          <a:p>
            <a:r>
              <a:rPr lang="en-US" sz="2400" dirty="0" smtClean="0"/>
              <a:t>Though the size of the SNAP benefit may not be large enough to prevent food insecurity, recent research has found positive impacts of SNAP benefits. </a:t>
            </a:r>
          </a:p>
          <a:p>
            <a:r>
              <a:rPr lang="en-US" sz="2400" dirty="0" smtClean="0"/>
              <a:t>SNAP has been associated with improved adherence to diabetes treatment for older adults,</a:t>
            </a:r>
            <a:r>
              <a:rPr lang="en-US" sz="2400" baseline="30000" dirty="0" smtClean="0"/>
              <a:t>1</a:t>
            </a:r>
            <a:r>
              <a:rPr lang="en-US" sz="2400" dirty="0" smtClean="0"/>
              <a:t> reduced likelihood of hospitalization among older adults,</a:t>
            </a:r>
            <a:r>
              <a:rPr lang="en-US" sz="2400" baseline="30000" dirty="0" smtClean="0"/>
              <a:t>2</a:t>
            </a:r>
            <a:r>
              <a:rPr lang="en-US" sz="2400" dirty="0" smtClean="0"/>
              <a:t> and lower annual health care expenditures.</a:t>
            </a:r>
            <a:r>
              <a:rPr lang="en-US" sz="2400" baseline="30000" dirty="0" smtClean="0"/>
              <a:t>3</a:t>
            </a:r>
          </a:p>
          <a:p>
            <a:r>
              <a:rPr lang="en-US" sz="2400" dirty="0" smtClean="0"/>
              <a:t>Loss of SNAP benefits has been associated with greater odds of food insecurity and fair or poor caregiver and child health.</a:t>
            </a:r>
            <a:r>
              <a:rPr lang="en-US" sz="2400" baseline="30000" dirty="0" smtClean="0"/>
              <a:t>4</a:t>
            </a:r>
            <a:r>
              <a:rPr lang="en-US" sz="2400" dirty="0" smtClean="0"/>
              <a:t> </a:t>
            </a:r>
            <a:endParaRPr lang="en-US" sz="2400" dirty="0"/>
          </a:p>
        </p:txBody>
      </p:sp>
      <p:sp>
        <p:nvSpPr>
          <p:cNvPr id="4" name="Slide Number Placeholder 3"/>
          <p:cNvSpPr>
            <a:spLocks noGrp="1"/>
          </p:cNvSpPr>
          <p:nvPr>
            <p:ph type="sldNum" sz="quarter" idx="10"/>
          </p:nvPr>
        </p:nvSpPr>
        <p:spPr/>
        <p:txBody>
          <a:bodyPr/>
          <a:lstStyle/>
          <a:p>
            <a:fld id="{A11B84FD-71E7-42A0-8DDE-27636691BB48}" type="slidenum">
              <a:rPr lang="en-US" altLang="en-US" smtClean="0"/>
              <a:pPr/>
              <a:t>63</a:t>
            </a:fld>
            <a:endParaRPr lang="en-US" altLang="en-US" dirty="0"/>
          </a:p>
        </p:txBody>
      </p:sp>
      <p:sp>
        <p:nvSpPr>
          <p:cNvPr id="5" name="Rectangle 4"/>
          <p:cNvSpPr/>
          <p:nvPr/>
        </p:nvSpPr>
        <p:spPr>
          <a:xfrm>
            <a:off x="533400" y="5340998"/>
            <a:ext cx="8153400" cy="1324978"/>
          </a:xfrm>
          <a:prstGeom prst="rect">
            <a:avLst/>
          </a:prstGeom>
        </p:spPr>
        <p:txBody>
          <a:bodyPr wrap="square">
            <a:spAutoFit/>
          </a:bodyPr>
          <a:lstStyle/>
          <a:p>
            <a:pPr lvl="0" eaLnBrk="0" hangingPunct="0">
              <a:spcBef>
                <a:spcPct val="30000"/>
              </a:spcBef>
              <a:defRPr/>
            </a:pPr>
            <a:r>
              <a:rPr lang="en-US" sz="900" dirty="0" smtClean="0">
                <a:latin typeface="Calibri" panose="020F0502020204030204" pitchFamily="34" charset="0"/>
                <a:cs typeface="Calibri" panose="020F0502020204030204" pitchFamily="34" charset="0"/>
              </a:rPr>
              <a:t>1 </a:t>
            </a:r>
            <a:r>
              <a:rPr lang="en-US" sz="900" dirty="0">
                <a:latin typeface="Calibri" panose="020F0502020204030204" pitchFamily="34" charset="0"/>
                <a:cs typeface="Calibri" panose="020F0502020204030204" pitchFamily="34" charset="0"/>
              </a:rPr>
              <a:t>Pooler JA, Srinivasan M. Association between Supplemental Nutrition Assistance Program participation and cost-related medication </a:t>
            </a:r>
            <a:r>
              <a:rPr lang="en-US" sz="900" dirty="0" err="1">
                <a:latin typeface="Calibri" panose="020F0502020204030204" pitchFamily="34" charset="0"/>
                <a:cs typeface="Calibri" panose="020F0502020204030204" pitchFamily="34" charset="0"/>
              </a:rPr>
              <a:t>nonadherence</a:t>
            </a:r>
            <a:r>
              <a:rPr lang="en-US" sz="900" dirty="0">
                <a:latin typeface="Calibri" panose="020F0502020204030204" pitchFamily="34" charset="0"/>
                <a:cs typeface="Calibri" panose="020F0502020204030204" pitchFamily="34" charset="0"/>
              </a:rPr>
              <a:t> among older adults with diabetes. JAMA Intern Med. 2019 Jan 1;179(1):63-70.</a:t>
            </a:r>
          </a:p>
          <a:p>
            <a:pPr lvl="0" eaLnBrk="0" hangingPunct="0">
              <a:spcBef>
                <a:spcPct val="30000"/>
              </a:spcBef>
              <a:defRPr/>
            </a:pPr>
            <a:r>
              <a:rPr lang="en-US" sz="900" dirty="0" smtClean="0">
                <a:latin typeface="Calibri" panose="020F0502020204030204" pitchFamily="34" charset="0"/>
                <a:cs typeface="Calibri" panose="020F0502020204030204" pitchFamily="34" charset="0"/>
              </a:rPr>
              <a:t>2 </a:t>
            </a:r>
            <a:r>
              <a:rPr lang="en-US" sz="900" dirty="0">
                <a:latin typeface="Calibri" panose="020F0502020204030204" pitchFamily="34" charset="0"/>
                <a:cs typeface="Calibri" panose="020F0502020204030204" pitchFamily="34" charset="0"/>
              </a:rPr>
              <a:t>Berkowitz SA, Seligman HK, </a:t>
            </a:r>
            <a:r>
              <a:rPr lang="en-US" sz="900" dirty="0" err="1">
                <a:latin typeface="Calibri" panose="020F0502020204030204" pitchFamily="34" charset="0"/>
                <a:cs typeface="Calibri" panose="020F0502020204030204" pitchFamily="34" charset="0"/>
              </a:rPr>
              <a:t>Rigdon</a:t>
            </a:r>
            <a:r>
              <a:rPr lang="en-US" sz="900" dirty="0">
                <a:latin typeface="Calibri" panose="020F0502020204030204" pitchFamily="34" charset="0"/>
                <a:cs typeface="Calibri" panose="020F0502020204030204" pitchFamily="34" charset="0"/>
              </a:rPr>
              <a:t> J, </a:t>
            </a:r>
            <a:r>
              <a:rPr lang="en-US" sz="900" dirty="0" err="1">
                <a:latin typeface="Calibri" panose="020F0502020204030204" pitchFamily="34" charset="0"/>
                <a:cs typeface="Calibri" panose="020F0502020204030204" pitchFamily="34" charset="0"/>
              </a:rPr>
              <a:t>Meigs</a:t>
            </a:r>
            <a:r>
              <a:rPr lang="en-US" sz="900" dirty="0">
                <a:latin typeface="Calibri" panose="020F0502020204030204" pitchFamily="34" charset="0"/>
                <a:cs typeface="Calibri" panose="020F0502020204030204" pitchFamily="34" charset="0"/>
              </a:rPr>
              <a:t> JB, </a:t>
            </a:r>
            <a:r>
              <a:rPr lang="en-US" sz="900" dirty="0" err="1">
                <a:latin typeface="Calibri" panose="020F0502020204030204" pitchFamily="34" charset="0"/>
                <a:cs typeface="Calibri" panose="020F0502020204030204" pitchFamily="34" charset="0"/>
              </a:rPr>
              <a:t>Basu</a:t>
            </a:r>
            <a:r>
              <a:rPr lang="en-US" sz="900" dirty="0">
                <a:latin typeface="Calibri" panose="020F0502020204030204" pitchFamily="34" charset="0"/>
                <a:cs typeface="Calibri" panose="020F0502020204030204" pitchFamily="34" charset="0"/>
              </a:rPr>
              <a:t> S. Supplemental nutrition assistance program (SNAP) participation and health care expenditures among low-income adults. JAMA Intern Med. 2017;177(11):1642–1649.</a:t>
            </a:r>
          </a:p>
          <a:p>
            <a:pPr lvl="0" eaLnBrk="0" hangingPunct="0">
              <a:spcBef>
                <a:spcPct val="30000"/>
              </a:spcBef>
              <a:defRPr/>
            </a:pPr>
            <a:r>
              <a:rPr lang="en-US" sz="900" dirty="0" smtClean="0">
                <a:latin typeface="Calibri" panose="020F0502020204030204" pitchFamily="34" charset="0"/>
                <a:cs typeface="Calibri" panose="020F0502020204030204" pitchFamily="34" charset="0"/>
              </a:rPr>
              <a:t>3 </a:t>
            </a:r>
            <a:r>
              <a:rPr lang="en-US" sz="900" dirty="0">
                <a:latin typeface="Calibri" panose="020F0502020204030204" pitchFamily="34" charset="0"/>
                <a:cs typeface="Calibri" panose="020F0502020204030204" pitchFamily="34" charset="0"/>
              </a:rPr>
              <a:t>Samuel LJ, </a:t>
            </a:r>
            <a:r>
              <a:rPr lang="en-US" sz="900" dirty="0" err="1">
                <a:latin typeface="Calibri" panose="020F0502020204030204" pitchFamily="34" charset="0"/>
                <a:cs typeface="Calibri" panose="020F0502020204030204" pitchFamily="34" charset="0"/>
              </a:rPr>
              <a:t>Szanton</a:t>
            </a:r>
            <a:r>
              <a:rPr lang="en-US" sz="900" dirty="0">
                <a:latin typeface="Calibri" panose="020F0502020204030204" pitchFamily="34" charset="0"/>
                <a:cs typeface="Calibri" panose="020F0502020204030204" pitchFamily="34" charset="0"/>
              </a:rPr>
              <a:t> SL, Cahill R, et al. Does the Supplemental Nutrition Assistance Program affect hospital utilization among older adults? The case of Maryland. </a:t>
            </a:r>
            <a:r>
              <a:rPr lang="en-US" sz="900" dirty="0" err="1">
                <a:latin typeface="Calibri" panose="020F0502020204030204" pitchFamily="34" charset="0"/>
                <a:cs typeface="Calibri" panose="020F0502020204030204" pitchFamily="34" charset="0"/>
              </a:rPr>
              <a:t>Popul</a:t>
            </a:r>
            <a:r>
              <a:rPr lang="en-US" sz="900" dirty="0">
                <a:latin typeface="Calibri" panose="020F0502020204030204" pitchFamily="34" charset="0"/>
                <a:cs typeface="Calibri" panose="020F0502020204030204" pitchFamily="34" charset="0"/>
              </a:rPr>
              <a:t> Health </a:t>
            </a:r>
            <a:r>
              <a:rPr lang="en-US" sz="900" dirty="0" err="1">
                <a:latin typeface="Calibri" panose="020F0502020204030204" pitchFamily="34" charset="0"/>
                <a:cs typeface="Calibri" panose="020F0502020204030204" pitchFamily="34" charset="0"/>
              </a:rPr>
              <a:t>Manag</a:t>
            </a:r>
            <a:r>
              <a:rPr lang="en-US" sz="900" dirty="0">
                <a:latin typeface="Calibri" panose="020F0502020204030204" pitchFamily="34" charset="0"/>
                <a:cs typeface="Calibri" panose="020F0502020204030204" pitchFamily="34" charset="0"/>
              </a:rPr>
              <a:t>. 2017;21(2):88-95.</a:t>
            </a:r>
          </a:p>
          <a:p>
            <a:pPr lvl="0" eaLnBrk="0" hangingPunct="0">
              <a:spcBef>
                <a:spcPct val="30000"/>
              </a:spcBef>
              <a:defRPr/>
            </a:pPr>
            <a:r>
              <a:rPr lang="en-US" sz="900" dirty="0" smtClean="0">
                <a:latin typeface="Calibri" panose="020F0502020204030204" pitchFamily="34" charset="0"/>
                <a:cs typeface="Calibri" panose="020F0502020204030204" pitchFamily="34" charset="0"/>
              </a:rPr>
              <a:t>4 </a:t>
            </a:r>
            <a:r>
              <a:rPr lang="en-US" sz="900" dirty="0" err="1">
                <a:latin typeface="Calibri" panose="020F0502020204030204" pitchFamily="34" charset="0"/>
                <a:cs typeface="Calibri" panose="020F0502020204030204" pitchFamily="34" charset="0"/>
              </a:rPr>
              <a:t>Ettinger</a:t>
            </a:r>
            <a:r>
              <a:rPr lang="en-US" sz="900" dirty="0">
                <a:latin typeface="Calibri" panose="020F0502020204030204" pitchFamily="34" charset="0"/>
                <a:cs typeface="Calibri" panose="020F0502020204030204" pitchFamily="34" charset="0"/>
              </a:rPr>
              <a:t> de Cuba S, Chilton M, </a:t>
            </a:r>
            <a:r>
              <a:rPr lang="en-US" sz="900" dirty="0" err="1">
                <a:latin typeface="Calibri" panose="020F0502020204030204" pitchFamily="34" charset="0"/>
                <a:cs typeface="Calibri" panose="020F0502020204030204" pitchFamily="34" charset="0"/>
              </a:rPr>
              <a:t>Bovell</a:t>
            </a:r>
            <a:r>
              <a:rPr lang="en-US" sz="900" dirty="0">
                <a:latin typeface="Calibri" panose="020F0502020204030204" pitchFamily="34" charset="0"/>
                <a:cs typeface="Calibri" panose="020F0502020204030204" pitchFamily="34" charset="0"/>
              </a:rPr>
              <a:t>-Ammon A, et al. Loss of SNAP is associated with food insecurity and poor health in working families with young children. Health </a:t>
            </a:r>
            <a:r>
              <a:rPr lang="en-US" sz="900" dirty="0" err="1">
                <a:latin typeface="Calibri" panose="020F0502020204030204" pitchFamily="34" charset="0"/>
                <a:cs typeface="Calibri" panose="020F0502020204030204" pitchFamily="34" charset="0"/>
              </a:rPr>
              <a:t>Aff</a:t>
            </a:r>
            <a:r>
              <a:rPr lang="en-US" sz="900" dirty="0">
                <a:latin typeface="Calibri" panose="020F0502020204030204" pitchFamily="34" charset="0"/>
                <a:cs typeface="Calibri" panose="020F0502020204030204" pitchFamily="34" charset="0"/>
              </a:rPr>
              <a:t> (Millwood). 2019;38(5):765-773</a:t>
            </a:r>
            <a:r>
              <a:rPr lang="en-US" sz="900" dirty="0" smtClean="0">
                <a:latin typeface="Calibri" panose="020F0502020204030204" pitchFamily="34" charset="0"/>
                <a:cs typeface="Calibri" panose="020F0502020204030204" pitchFamily="34" charset="0"/>
              </a:rPr>
              <a:t>.</a:t>
            </a:r>
            <a:endParaRPr lang="en-US" sz="9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0456854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Local Food Access Organizations</a:t>
            </a:r>
            <a:endParaRPr lang="en-US" dirty="0"/>
          </a:p>
        </p:txBody>
      </p:sp>
      <p:sp>
        <p:nvSpPr>
          <p:cNvPr id="3" name="Content Placeholder 2"/>
          <p:cNvSpPr>
            <a:spLocks noGrp="1"/>
          </p:cNvSpPr>
          <p:nvPr>
            <p:ph idx="1"/>
          </p:nvPr>
        </p:nvSpPr>
        <p:spPr>
          <a:xfrm>
            <a:off x="457200" y="1450075"/>
            <a:ext cx="8534400" cy="2740925"/>
          </a:xfrm>
        </p:spPr>
        <p:txBody>
          <a:bodyPr>
            <a:normAutofit/>
          </a:bodyPr>
          <a:lstStyle/>
          <a:p>
            <a:pPr marL="109537" indent="0">
              <a:buNone/>
            </a:pPr>
            <a:r>
              <a:rPr lang="en-US" dirty="0"/>
              <a:t>The following slides provide an overview of </a:t>
            </a:r>
            <a:r>
              <a:rPr lang="en-US" dirty="0" smtClean="0"/>
              <a:t>important food access partners in the Philadelphia area.</a:t>
            </a:r>
            <a:endParaRPr lang="en-US" dirty="0"/>
          </a:p>
          <a:p>
            <a:pPr marL="109537" indent="0">
              <a:buNone/>
            </a:pPr>
            <a:r>
              <a:rPr lang="en-US" dirty="0" smtClean="0"/>
              <a:t>See descriptions of their programs and direct contact information for each organization.</a:t>
            </a:r>
            <a:endParaRPr lang="en-US" dirty="0"/>
          </a:p>
        </p:txBody>
      </p:sp>
      <p:sp>
        <p:nvSpPr>
          <p:cNvPr id="4" name="Slide Number Placeholder 3"/>
          <p:cNvSpPr>
            <a:spLocks noGrp="1"/>
          </p:cNvSpPr>
          <p:nvPr>
            <p:ph type="sldNum" sz="quarter" idx="10"/>
          </p:nvPr>
        </p:nvSpPr>
        <p:spPr/>
        <p:txBody>
          <a:bodyPr/>
          <a:lstStyle/>
          <a:p>
            <a:fld id="{A11B84FD-71E7-42A0-8DDE-27636691BB48}" type="slidenum">
              <a:rPr lang="en-US" altLang="en-US" smtClean="0"/>
              <a:pPr/>
              <a:t>64</a:t>
            </a:fld>
            <a:endParaRPr lang="en-US" altLang="en-US" dirty="0"/>
          </a:p>
        </p:txBody>
      </p:sp>
      <p:pic>
        <p:nvPicPr>
          <p:cNvPr id="5" name="Picture 2" descr="BenePhilly | Project HOME">
            <a:extLst>
              <a:ext uri="{FF2B5EF4-FFF2-40B4-BE49-F238E27FC236}">
                <a16:creationId xmlns:a16="http://schemas.microsoft.com/office/drawing/2014/main" id="{0F7D12EE-F4E6-40D6-92C4-666BBCC308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705" y="5243411"/>
            <a:ext cx="2426295" cy="161458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9400" y="5583806"/>
            <a:ext cx="2267712" cy="1216152"/>
          </a:xfrm>
          <a:prstGeom prst="rect">
            <a:avLst/>
          </a:prstGeom>
        </p:spPr>
      </p:pic>
      <p:pic>
        <p:nvPicPr>
          <p:cNvPr id="7" name="Picture 6" descr="GPCAH Logo High Res 3.jpg"/>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4152899" y="4185699"/>
            <a:ext cx="1143000" cy="1398107"/>
          </a:xfrm>
          <a:prstGeom prst="rect">
            <a:avLst/>
          </a:prstGeom>
          <a:noFill/>
          <a:ln>
            <a:noFill/>
          </a:ln>
        </p:spPr>
      </p:pic>
      <p:pic>
        <p:nvPicPr>
          <p:cNvPr id="8" name="Picture 7" descr="A picture containing drawing, room&#10;&#10;Description automatically generated">
            <a:extLst>
              <a:ext uri="{FF2B5EF4-FFF2-40B4-BE49-F238E27FC236}">
                <a16:creationId xmlns:a16="http://schemas.microsoft.com/office/drawing/2014/main" id="{7D9A439B-9D51-4112-9538-78C06FF1337C}"/>
              </a:ext>
            </a:extLst>
          </p:cNvPr>
          <p:cNvPicPr>
            <a:picLocks noChangeAspect="1"/>
          </p:cNvPicPr>
          <p:nvPr/>
        </p:nvPicPr>
        <p:blipFill>
          <a:blip r:embed="rId6"/>
          <a:stretch>
            <a:fillRect/>
          </a:stretch>
        </p:blipFill>
        <p:spPr>
          <a:xfrm>
            <a:off x="3423475" y="5820189"/>
            <a:ext cx="2601849" cy="743385"/>
          </a:xfrm>
          <a:prstGeom prst="rect">
            <a:avLst/>
          </a:prstGeom>
        </p:spPr>
      </p:pic>
      <p:pic>
        <p:nvPicPr>
          <p:cNvPr id="9" name="Picture 8">
            <a:extLst>
              <a:ext uri="{FF2B5EF4-FFF2-40B4-BE49-F238E27FC236}">
                <a16:creationId xmlns:a16="http://schemas.microsoft.com/office/drawing/2014/main" id="{B0EC9780-5025-42EA-B182-904A96B234B5}"/>
              </a:ext>
            </a:extLst>
          </p:cNvPr>
          <p:cNvPicPr>
            <a:picLocks noChangeAspect="1"/>
          </p:cNvPicPr>
          <p:nvPr/>
        </p:nvPicPr>
        <p:blipFill>
          <a:blip r:embed="rId7"/>
          <a:stretch>
            <a:fillRect/>
          </a:stretch>
        </p:blipFill>
        <p:spPr>
          <a:xfrm>
            <a:off x="6400800" y="4401755"/>
            <a:ext cx="2590800" cy="971296"/>
          </a:xfrm>
          <a:prstGeom prst="rect">
            <a:avLst/>
          </a:prstGeom>
        </p:spPr>
      </p:pic>
      <p:pic>
        <p:nvPicPr>
          <p:cNvPr id="1026" name="Picture 2" descr="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919" y="4401755"/>
            <a:ext cx="2587625" cy="824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034964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enePhilly | Project HOME">
            <a:extLst>
              <a:ext uri="{FF2B5EF4-FFF2-40B4-BE49-F238E27FC236}">
                <a16:creationId xmlns:a16="http://schemas.microsoft.com/office/drawing/2014/main" id="{0F7D12EE-F4E6-40D6-92C4-666BBCC308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7148" y="5334000"/>
            <a:ext cx="2300287" cy="15307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Benefits Data Trust</a:t>
            </a:r>
          </a:p>
        </p:txBody>
      </p:sp>
      <p:sp>
        <p:nvSpPr>
          <p:cNvPr id="3" name="Content Placeholder 2"/>
          <p:cNvSpPr>
            <a:spLocks noGrp="1"/>
          </p:cNvSpPr>
          <p:nvPr>
            <p:ph idx="1"/>
          </p:nvPr>
        </p:nvSpPr>
        <p:spPr/>
        <p:txBody>
          <a:bodyPr>
            <a:normAutofit/>
          </a:bodyPr>
          <a:lstStyle/>
          <a:p>
            <a:r>
              <a:rPr lang="en-US" dirty="0">
                <a:hlinkClick r:id="rId4"/>
              </a:rPr>
              <a:t>BenePhilly</a:t>
            </a:r>
            <a:r>
              <a:rPr lang="en-US" dirty="0"/>
              <a:t> </a:t>
            </a:r>
          </a:p>
          <a:p>
            <a:r>
              <a:rPr lang="en-US" dirty="0"/>
              <a:t>BenePhilly is a free program that helps low-income Philadelphians enroll in critical benefits and services over the phone.</a:t>
            </a:r>
          </a:p>
          <a:p>
            <a:r>
              <a:rPr lang="en-US" dirty="0"/>
              <a:t>BenePhilly’s Toll Free #: 1-833-373-5868</a:t>
            </a:r>
          </a:p>
          <a:p>
            <a:r>
              <a:rPr lang="en-US" dirty="0"/>
              <a:t>Interested in ways your organization can get involved? Email </a:t>
            </a:r>
            <a:r>
              <a:rPr lang="en-US" dirty="0">
                <a:hlinkClick r:id="rId5"/>
              </a:rPr>
              <a:t>Benephilly@bdtrust.org</a:t>
            </a:r>
            <a:r>
              <a:rPr lang="en-US" dirty="0"/>
              <a:t> for more information. </a:t>
            </a:r>
          </a:p>
        </p:txBody>
      </p:sp>
      <p:sp>
        <p:nvSpPr>
          <p:cNvPr id="4" name="Slide Number Placeholder 3"/>
          <p:cNvSpPr>
            <a:spLocks noGrp="1"/>
          </p:cNvSpPr>
          <p:nvPr>
            <p:ph type="sldNum" sz="quarter" idx="10"/>
          </p:nvPr>
        </p:nvSpPr>
        <p:spPr/>
        <p:txBody>
          <a:bodyPr/>
          <a:lstStyle/>
          <a:p>
            <a:fld id="{A11B84FD-71E7-42A0-8DDE-27636691BB48}" type="slidenum">
              <a:rPr lang="en-US" altLang="en-US" smtClean="0"/>
              <a:pPr/>
              <a:t>65</a:t>
            </a:fld>
            <a:endParaRPr lang="en-US" altLang="en-US" dirty="0"/>
          </a:p>
        </p:txBody>
      </p:sp>
    </p:spTree>
    <p:extLst>
      <p:ext uri="{BB962C8B-B14F-4D97-AF65-F5344CB8AC3E}">
        <p14:creationId xmlns:p14="http://schemas.microsoft.com/office/powerpoint/2010/main" val="117367399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5257800"/>
            <a:ext cx="2267712" cy="1216152"/>
          </a:xfrm>
          <a:prstGeom prst="rect">
            <a:avLst/>
          </a:prstGeom>
        </p:spPr>
      </p:pic>
      <p:sp>
        <p:nvSpPr>
          <p:cNvPr id="2" name="Title 1"/>
          <p:cNvSpPr>
            <a:spLocks noGrp="1"/>
          </p:cNvSpPr>
          <p:nvPr>
            <p:ph type="title"/>
          </p:nvPr>
        </p:nvSpPr>
        <p:spPr>
          <a:xfrm>
            <a:off x="457200" y="533400"/>
            <a:ext cx="8229600" cy="1219200"/>
          </a:xfrm>
        </p:spPr>
        <p:txBody>
          <a:bodyPr>
            <a:normAutofit fontScale="90000"/>
          </a:bodyPr>
          <a:lstStyle/>
          <a:p>
            <a:r>
              <a:rPr lang="en-US" dirty="0" smtClean="0"/>
              <a:t>The Food Trust </a:t>
            </a:r>
            <a:br>
              <a:rPr lang="en-US" dirty="0" smtClean="0"/>
            </a:br>
            <a:r>
              <a:rPr lang="en-US" sz="2000" dirty="0" smtClean="0">
                <a:hlinkClick r:id="rId4"/>
              </a:rPr>
              <a:t>www.thefoodtrust.org</a:t>
            </a:r>
            <a:r>
              <a:rPr lang="en-US" dirty="0"/>
              <a:t/>
            </a:r>
            <a:br>
              <a:rPr lang="en-US" dirty="0"/>
            </a:br>
            <a:endParaRPr lang="en-US" dirty="0"/>
          </a:p>
        </p:txBody>
      </p:sp>
      <p:sp>
        <p:nvSpPr>
          <p:cNvPr id="3" name="Content Placeholder 2"/>
          <p:cNvSpPr>
            <a:spLocks noGrp="1"/>
          </p:cNvSpPr>
          <p:nvPr>
            <p:ph idx="1"/>
          </p:nvPr>
        </p:nvSpPr>
        <p:spPr>
          <a:xfrm>
            <a:off x="438912" y="1423416"/>
            <a:ext cx="8476488" cy="3681984"/>
          </a:xfrm>
        </p:spPr>
        <p:txBody>
          <a:bodyPr>
            <a:noAutofit/>
          </a:bodyPr>
          <a:lstStyle/>
          <a:p>
            <a:pPr marL="109537" indent="0">
              <a:spcAft>
                <a:spcPts val="600"/>
              </a:spcAft>
              <a:buNone/>
            </a:pPr>
            <a:r>
              <a:rPr lang="en-US" sz="1200" b="1" u="sng" dirty="0" smtClean="0"/>
              <a:t>Select Programming Areas:</a:t>
            </a:r>
          </a:p>
          <a:p>
            <a:pPr>
              <a:spcAft>
                <a:spcPts val="600"/>
              </a:spcAft>
            </a:pPr>
            <a:r>
              <a:rPr lang="en-US" sz="1200" b="1" dirty="0" smtClean="0"/>
              <a:t>Healthy </a:t>
            </a:r>
            <a:r>
              <a:rPr lang="en-US" sz="1200" b="1" dirty="0"/>
              <a:t>Food </a:t>
            </a:r>
            <a:r>
              <a:rPr lang="en-US" sz="1200" b="1" dirty="0" smtClean="0"/>
              <a:t>Incentives/Produce Prescription Programs: </a:t>
            </a:r>
            <a:r>
              <a:rPr lang="en-US" sz="1200" dirty="0" smtClean="0"/>
              <a:t>Healthy </a:t>
            </a:r>
            <a:r>
              <a:rPr lang="en-US" sz="1200" dirty="0"/>
              <a:t>food </a:t>
            </a:r>
            <a:r>
              <a:rPr lang="en-US" sz="1200" dirty="0" smtClean="0"/>
              <a:t>incentives, </a:t>
            </a:r>
            <a:r>
              <a:rPr lang="en-US" sz="1200" dirty="0" smtClean="0">
                <a:hlinkClick r:id="rId5"/>
              </a:rPr>
              <a:t>including Food Bucks and Food Bucks Rx</a:t>
            </a:r>
            <a:r>
              <a:rPr lang="en-US" sz="1200" dirty="0" smtClean="0"/>
              <a:t>, help reach a common goal of increasing access to affordable fresh produce. Food Bucks are earned via SNAP purchases at participating retailers (farmers markets, select corner stores and supermarkets) or through community distribution; they are redeemable for </a:t>
            </a:r>
            <a:r>
              <a:rPr lang="en-US" sz="1200" dirty="0"/>
              <a:t>fresh fruits and vegetables. </a:t>
            </a:r>
            <a:r>
              <a:rPr lang="en-US" sz="1200" dirty="0" smtClean="0"/>
              <a:t>Food Bucks Rx are distributed to patients in healthcare settings. </a:t>
            </a:r>
            <a:endParaRPr lang="en-US" sz="1200" dirty="0"/>
          </a:p>
          <a:p>
            <a:pPr>
              <a:spcAft>
                <a:spcPts val="600"/>
              </a:spcAft>
            </a:pPr>
            <a:r>
              <a:rPr lang="en-US" sz="1200" b="1" dirty="0" smtClean="0"/>
              <a:t>Farmers Markets: </a:t>
            </a:r>
            <a:r>
              <a:rPr lang="en-US" sz="1200" dirty="0" smtClean="0"/>
              <a:t>TFT operates </a:t>
            </a:r>
            <a:r>
              <a:rPr lang="en-US" sz="1200" dirty="0" smtClean="0">
                <a:hlinkClick r:id="rId6"/>
              </a:rPr>
              <a:t>20+ farmers markets in the Philadelphia area</a:t>
            </a:r>
            <a:r>
              <a:rPr lang="en-US" sz="1200" dirty="0" smtClean="0"/>
              <a:t>, many of which are located in neighborhoods with limited to no consistent access to affordable, fresh food and some co-located near health care institutions. These markets accept SNAP, WIC, FMNP/SFMNP and Food Bucks, and support our local farmers and economy. </a:t>
            </a:r>
          </a:p>
          <a:p>
            <a:pPr>
              <a:spcAft>
                <a:spcPts val="600"/>
              </a:spcAft>
            </a:pPr>
            <a:r>
              <a:rPr lang="en-US" sz="1200" b="1" dirty="0" smtClean="0"/>
              <a:t>Financing and TA for Healthy Food Retail</a:t>
            </a:r>
            <a:r>
              <a:rPr lang="en-US" sz="1200" b="1" dirty="0"/>
              <a:t>: </a:t>
            </a:r>
            <a:r>
              <a:rPr lang="en-US" sz="1200" dirty="0" smtClean="0">
                <a:hlinkClick r:id="rId7"/>
              </a:rPr>
              <a:t>The Pennsylvania </a:t>
            </a:r>
            <a:r>
              <a:rPr lang="en-US" sz="1200" dirty="0">
                <a:hlinkClick r:id="rId7"/>
              </a:rPr>
              <a:t>Fresh Food Financing Initiative (PA FFFI</a:t>
            </a:r>
            <a:r>
              <a:rPr lang="en-US" sz="1200" dirty="0" smtClean="0">
                <a:hlinkClick r:id="rId7"/>
              </a:rPr>
              <a:t>) </a:t>
            </a:r>
            <a:r>
              <a:rPr lang="en-US" sz="1200" dirty="0" smtClean="0"/>
              <a:t>is a </a:t>
            </a:r>
            <a:r>
              <a:rPr lang="en-US" sz="1200" dirty="0"/>
              <a:t>statewide </a:t>
            </a:r>
            <a:r>
              <a:rPr lang="en-US" sz="1200" dirty="0" smtClean="0"/>
              <a:t>program that provides </a:t>
            </a:r>
            <a:r>
              <a:rPr lang="en-US" sz="1200" dirty="0"/>
              <a:t>one-time </a:t>
            </a:r>
            <a:r>
              <a:rPr lang="en-US" sz="1200" dirty="0" smtClean="0"/>
              <a:t>grants, loans and/or technical assistance </a:t>
            </a:r>
            <a:r>
              <a:rPr lang="en-US" sz="1200" dirty="0"/>
              <a:t>to increase access to healthy, affordable food in lower-income </a:t>
            </a:r>
            <a:r>
              <a:rPr lang="en-US" sz="1200" dirty="0" smtClean="0"/>
              <a:t>communities underserved by fresh food retail. In addition, through healthy corner store initiatives, TFT supports small food retailers to source, stock and sell healthy affordable foods.</a:t>
            </a:r>
          </a:p>
          <a:p>
            <a:pPr>
              <a:spcAft>
                <a:spcPts val="600"/>
              </a:spcAft>
            </a:pPr>
            <a:r>
              <a:rPr lang="en-US" sz="1200" b="1" dirty="0" smtClean="0"/>
              <a:t>Nutrition Education + Health Screenings: </a:t>
            </a:r>
            <a:r>
              <a:rPr lang="en-US" sz="1200" dirty="0" smtClean="0">
                <a:hlinkClick r:id="rId8"/>
              </a:rPr>
              <a:t>Nutrition lessons, cooking workshops and store tours</a:t>
            </a:r>
            <a:r>
              <a:rPr lang="en-US" sz="1200" dirty="0" smtClean="0"/>
              <a:t> are key components of TFT’s SNAP-Ed funded services for adults and youth at food retail sites, schools, and other community settings. In </a:t>
            </a:r>
            <a:r>
              <a:rPr lang="en-US" sz="1200" dirty="0"/>
              <a:t>addition, The Food </a:t>
            </a:r>
            <a:r>
              <a:rPr lang="en-US" sz="1200" dirty="0" smtClean="0"/>
              <a:t>works with </a:t>
            </a:r>
            <a:r>
              <a:rPr lang="en-US" sz="1200" dirty="0"/>
              <a:t>hospital </a:t>
            </a:r>
            <a:r>
              <a:rPr lang="en-US" sz="1200" dirty="0" smtClean="0"/>
              <a:t>staff to support nutrition education for patients and also enable health screenings in settings such as healthy corner stores. Screenings and lessons are often accompanied by healthy food incentives (e.g. Heart Bucks or Food Bucks) for participants.</a:t>
            </a:r>
          </a:p>
        </p:txBody>
      </p:sp>
      <p:sp>
        <p:nvSpPr>
          <p:cNvPr id="4" name="Rectangle 3"/>
          <p:cNvSpPr/>
          <p:nvPr/>
        </p:nvSpPr>
        <p:spPr>
          <a:xfrm>
            <a:off x="152400" y="4800600"/>
            <a:ext cx="6477000" cy="1975926"/>
          </a:xfrm>
          <a:prstGeom prst="rect">
            <a:avLst/>
          </a:prstGeom>
        </p:spPr>
        <p:txBody>
          <a:bodyPr wrap="square">
            <a:spAutoFit/>
          </a:bodyPr>
          <a:lstStyle/>
          <a:p>
            <a:pPr marL="109537" indent="0">
              <a:spcAft>
                <a:spcPts val="0"/>
              </a:spcAft>
              <a:buNone/>
            </a:pPr>
            <a:endParaRPr lang="en-US" sz="1200" b="1" u="sng" dirty="0">
              <a:latin typeface="Calibri" panose="020F0502020204030204" pitchFamily="34" charset="0"/>
            </a:endParaRPr>
          </a:p>
          <a:p>
            <a:pPr marL="109537" indent="0">
              <a:spcAft>
                <a:spcPts val="0"/>
              </a:spcAft>
              <a:buNone/>
            </a:pPr>
            <a:r>
              <a:rPr lang="en-US" sz="1200" b="1" u="sng" dirty="0">
                <a:latin typeface="Calibri" panose="020F0502020204030204" pitchFamily="34" charset="0"/>
              </a:rPr>
              <a:t>Future opportunities for potential partnerships: </a:t>
            </a:r>
            <a:endParaRPr lang="en-US" sz="1200" u="sng" dirty="0">
              <a:latin typeface="Calibri" panose="020F0502020204030204" pitchFamily="34" charset="0"/>
            </a:endParaRPr>
          </a:p>
          <a:p>
            <a:pPr lvl="1">
              <a:lnSpc>
                <a:spcPct val="120000"/>
              </a:lnSpc>
              <a:spcAft>
                <a:spcPts val="0"/>
              </a:spcAft>
            </a:pPr>
            <a:r>
              <a:rPr lang="en-US" sz="1200" dirty="0">
                <a:latin typeface="Calibri" panose="020F0502020204030204" pitchFamily="34" charset="0"/>
              </a:rPr>
              <a:t>Health screenings alongside nutrition lessons to create more “community health hubs” </a:t>
            </a:r>
          </a:p>
          <a:p>
            <a:pPr lvl="1">
              <a:lnSpc>
                <a:spcPct val="120000"/>
              </a:lnSpc>
              <a:spcAft>
                <a:spcPts val="0"/>
              </a:spcAft>
            </a:pPr>
            <a:r>
              <a:rPr lang="en-US" sz="1200" dirty="0">
                <a:latin typeface="Calibri" panose="020F0502020204030204" pitchFamily="34" charset="0"/>
              </a:rPr>
              <a:t>Funding support, e.g. farmers market sponsorships, match funding for federal grants, and direct program funding </a:t>
            </a:r>
          </a:p>
          <a:p>
            <a:pPr lvl="1">
              <a:lnSpc>
                <a:spcPct val="120000"/>
              </a:lnSpc>
              <a:spcAft>
                <a:spcPts val="0"/>
              </a:spcAft>
            </a:pPr>
            <a:r>
              <a:rPr lang="en-US" sz="1200" dirty="0">
                <a:latin typeface="Calibri" panose="020F0502020204030204" pitchFamily="34" charset="0"/>
              </a:rPr>
              <a:t>Research and advocacy on food policy initiatives</a:t>
            </a:r>
          </a:p>
          <a:p>
            <a:pPr lvl="1">
              <a:lnSpc>
                <a:spcPct val="120000"/>
              </a:lnSpc>
              <a:spcAft>
                <a:spcPts val="0"/>
              </a:spcAft>
            </a:pPr>
            <a:r>
              <a:rPr lang="en-US" sz="1200" dirty="0">
                <a:latin typeface="Calibri" panose="020F0502020204030204" pitchFamily="34" charset="0"/>
              </a:rPr>
              <a:t>All other ideas around healthy food access and affordability!</a:t>
            </a:r>
          </a:p>
          <a:p>
            <a:pPr lvl="1">
              <a:lnSpc>
                <a:spcPct val="120000"/>
              </a:lnSpc>
              <a:spcAft>
                <a:spcPts val="0"/>
              </a:spcAft>
            </a:pPr>
            <a:endParaRPr lang="en-US" sz="1200" b="1" dirty="0">
              <a:latin typeface="Calibri" panose="020F0502020204030204" pitchFamily="34" charset="0"/>
            </a:endParaRPr>
          </a:p>
          <a:p>
            <a:pPr marL="109537" indent="0">
              <a:buNone/>
            </a:pPr>
            <a:r>
              <a:rPr lang="en-US" sz="1200" b="1" u="sng" dirty="0">
                <a:latin typeface="Calibri" panose="020F0502020204030204" pitchFamily="34" charset="0"/>
              </a:rPr>
              <a:t>Contact</a:t>
            </a:r>
            <a:r>
              <a:rPr lang="en-US" sz="1200" b="1" dirty="0">
                <a:latin typeface="Calibri" panose="020F0502020204030204" pitchFamily="34" charset="0"/>
              </a:rPr>
              <a:t>: </a:t>
            </a:r>
            <a:r>
              <a:rPr lang="en-US" sz="1200" dirty="0">
                <a:latin typeface="Calibri" panose="020F0502020204030204" pitchFamily="34" charset="0"/>
              </a:rPr>
              <a:t>Julia Koprak, Senior Associate, (215) 383-5358, </a:t>
            </a:r>
            <a:r>
              <a:rPr lang="en-US" sz="1200" dirty="0">
                <a:latin typeface="Calibri" panose="020F0502020204030204" pitchFamily="34" charset="0"/>
                <a:hlinkClick r:id="rId9"/>
              </a:rPr>
              <a:t>jkoprak@thefoodtrust.org</a:t>
            </a:r>
            <a:endParaRPr lang="en-US" sz="1200" dirty="0">
              <a:latin typeface="Calibri" panose="020F0502020204030204" pitchFamily="34" charset="0"/>
            </a:endParaRPr>
          </a:p>
        </p:txBody>
      </p:sp>
    </p:spTree>
    <p:extLst>
      <p:ext uri="{BB962C8B-B14F-4D97-AF65-F5344CB8AC3E}">
        <p14:creationId xmlns:p14="http://schemas.microsoft.com/office/powerpoint/2010/main" val="234965289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Greater </a:t>
            </a:r>
            <a:r>
              <a:rPr lang="en-US" dirty="0" err="1" smtClean="0"/>
              <a:t>Phila</a:t>
            </a:r>
            <a:r>
              <a:rPr lang="en-US" dirty="0" smtClean="0"/>
              <a:t>. Coalition Against Hunger</a:t>
            </a:r>
            <a:endParaRPr lang="en-US" dirty="0"/>
          </a:p>
        </p:txBody>
      </p:sp>
      <p:sp>
        <p:nvSpPr>
          <p:cNvPr id="3" name="Content Placeholder 2"/>
          <p:cNvSpPr>
            <a:spLocks noGrp="1"/>
          </p:cNvSpPr>
          <p:nvPr>
            <p:ph idx="1"/>
          </p:nvPr>
        </p:nvSpPr>
        <p:spPr/>
        <p:txBody>
          <a:bodyPr>
            <a:normAutofit fontScale="70000" lnSpcReduction="20000"/>
          </a:bodyPr>
          <a:lstStyle/>
          <a:p>
            <a:r>
              <a:rPr lang="en-US" dirty="0" err="1" smtClean="0"/>
              <a:t>www.hungercoalition.org</a:t>
            </a:r>
            <a:endParaRPr lang="en-US" dirty="0" smtClean="0"/>
          </a:p>
          <a:p>
            <a:r>
              <a:rPr lang="en-US" u="sng" dirty="0" smtClean="0"/>
              <a:t>Key programs </a:t>
            </a:r>
            <a:r>
              <a:rPr lang="en-US" dirty="0"/>
              <a:t> </a:t>
            </a:r>
          </a:p>
          <a:p>
            <a:r>
              <a:rPr lang="en-US" dirty="0"/>
              <a:t>1. </a:t>
            </a:r>
            <a:r>
              <a:rPr lang="en-US" b="1" dirty="0"/>
              <a:t>Immediate Relief:</a:t>
            </a:r>
            <a:r>
              <a:rPr lang="en-US" dirty="0"/>
              <a:t> We connect people in need with, and provide hands-on support to, food pantries and soup kitchens; and we provide close to 200,000 </a:t>
            </a:r>
            <a:r>
              <a:rPr lang="en-US" dirty="0" err="1"/>
              <a:t>lbs</a:t>
            </a:r>
            <a:r>
              <a:rPr lang="en-US" dirty="0"/>
              <a:t> of food for pantries each year!</a:t>
            </a:r>
          </a:p>
          <a:p>
            <a:r>
              <a:rPr lang="en-US" dirty="0"/>
              <a:t>2. </a:t>
            </a:r>
            <a:r>
              <a:rPr lang="en-US" b="1" dirty="0"/>
              <a:t>Short-Term Relief:</a:t>
            </a:r>
            <a:r>
              <a:rPr lang="en-US" dirty="0"/>
              <a:t> We help thousands of people apply for SNAP (food stamp) benefits through our SNAP Hotline, case management, and community outreach efforts. We participate in over 100 community events each year to reach people where they are, helping them connect to food and food resources, including summer meals.</a:t>
            </a:r>
          </a:p>
          <a:p>
            <a:r>
              <a:rPr lang="en-US" dirty="0"/>
              <a:t>3. </a:t>
            </a:r>
            <a:r>
              <a:rPr lang="en-US" b="1" dirty="0"/>
              <a:t>Long-Term Relief:</a:t>
            </a:r>
            <a:r>
              <a:rPr lang="en-US" dirty="0"/>
              <a:t>  At the local state and federal levels </a:t>
            </a:r>
            <a:r>
              <a:rPr lang="en-US" dirty="0" smtClean="0"/>
              <a:t>              we </a:t>
            </a:r>
            <a:r>
              <a:rPr lang="en-US" dirty="0"/>
              <a:t>call for and support responsible policies that </a:t>
            </a:r>
            <a:r>
              <a:rPr lang="en-US" dirty="0" smtClean="0"/>
              <a:t>address                </a:t>
            </a:r>
            <a:r>
              <a:rPr lang="en-US" dirty="0"/>
              <a:t>the realities families face putting food on their tables</a:t>
            </a:r>
            <a:r>
              <a:rPr lang="en-US" dirty="0" smtClean="0"/>
              <a:t>.</a:t>
            </a:r>
          </a:p>
          <a:p>
            <a:endParaRPr lang="en-US" dirty="0"/>
          </a:p>
        </p:txBody>
      </p:sp>
      <p:sp>
        <p:nvSpPr>
          <p:cNvPr id="4" name="Slide Number Placeholder 3"/>
          <p:cNvSpPr>
            <a:spLocks noGrp="1"/>
          </p:cNvSpPr>
          <p:nvPr>
            <p:ph type="sldNum" sz="quarter" idx="10"/>
          </p:nvPr>
        </p:nvSpPr>
        <p:spPr/>
        <p:txBody>
          <a:bodyPr/>
          <a:lstStyle/>
          <a:p>
            <a:fld id="{A11B84FD-71E7-42A0-8DDE-27636691BB48}" type="slidenum">
              <a:rPr lang="en-US" altLang="en-US" smtClean="0"/>
              <a:pPr/>
              <a:t>67</a:t>
            </a:fld>
            <a:endParaRPr lang="en-US" altLang="en-US" dirty="0"/>
          </a:p>
        </p:txBody>
      </p:sp>
      <p:pic>
        <p:nvPicPr>
          <p:cNvPr id="5" name="Picture 4" descr="GPCAH Logo High Res 3.jpg"/>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7467600" y="5029200"/>
            <a:ext cx="1143000" cy="1398107"/>
          </a:xfrm>
          <a:prstGeom prst="rect">
            <a:avLst/>
          </a:prstGeom>
          <a:noFill/>
          <a:ln>
            <a:noFill/>
          </a:ln>
        </p:spPr>
      </p:pic>
    </p:spTree>
    <p:extLst>
      <p:ext uri="{BB962C8B-B14F-4D97-AF65-F5344CB8AC3E}">
        <p14:creationId xmlns:p14="http://schemas.microsoft.com/office/powerpoint/2010/main" val="243246254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p:cNvSpPr>
          <p:nvPr>
            <p:ph type="title"/>
          </p:nvPr>
        </p:nvSpPr>
        <p:spPr>
          <a:xfrm>
            <a:off x="457200" y="381000"/>
            <a:ext cx="8229600" cy="914400"/>
          </a:xfrm>
          <a:prstGeom prst="rect">
            <a:avLst/>
          </a:prstGeom>
        </p:spPr>
        <p:txBody>
          <a:bodyPr>
            <a:normAutofit fontScale="90000"/>
          </a:bodyPr>
          <a:lstStyle/>
          <a:p>
            <a:pPr defTabSz="868680">
              <a:defRPr sz="3800"/>
            </a:pPr>
            <a:r>
              <a:t>Greener Partners</a:t>
            </a:r>
          </a:p>
          <a:p>
            <a:pPr defTabSz="868680">
              <a:defRPr sz="3800"/>
            </a:pPr>
            <a:r>
              <a:rPr sz="1804"/>
              <a:t> Building health through farming, food &amp; education</a:t>
            </a:r>
          </a:p>
        </p:txBody>
      </p:sp>
      <p:sp>
        <p:nvSpPr>
          <p:cNvPr id="182" name="Shape 182"/>
          <p:cNvSpPr>
            <a:spLocks noGrp="1"/>
          </p:cNvSpPr>
          <p:nvPr>
            <p:ph type="body" idx="1"/>
          </p:nvPr>
        </p:nvSpPr>
        <p:spPr>
          <a:xfrm>
            <a:off x="79394" y="2531764"/>
            <a:ext cx="8949868" cy="3945235"/>
          </a:xfrm>
          <a:prstGeom prst="rect">
            <a:avLst/>
          </a:prstGeom>
        </p:spPr>
        <p:txBody>
          <a:bodyPr>
            <a:normAutofit fontScale="92500" lnSpcReduction="20000"/>
          </a:bodyPr>
          <a:lstStyle/>
          <a:p>
            <a:pPr marL="719566" lvl="1" indent="-222361" defTabSz="795527">
              <a:spcBef>
                <a:spcPts val="1000"/>
              </a:spcBef>
              <a:buChar char="•"/>
              <a:defRPr sz="1566"/>
            </a:pPr>
            <a:endParaRPr dirty="0"/>
          </a:p>
          <a:p>
            <a:pPr marL="719566" lvl="1" indent="-222361" defTabSz="795527">
              <a:spcBef>
                <a:spcPts val="1000"/>
              </a:spcBef>
              <a:buChar char="•"/>
              <a:defRPr sz="1566"/>
            </a:pPr>
            <a:endParaRPr dirty="0"/>
          </a:p>
          <a:p>
            <a:pPr marL="719566" lvl="1" indent="-222361" defTabSz="795527">
              <a:spcBef>
                <a:spcPts val="1000"/>
              </a:spcBef>
              <a:buChar char="•"/>
              <a:defRPr sz="1566"/>
            </a:pPr>
            <a:endParaRPr dirty="0"/>
          </a:p>
          <a:p>
            <a:pPr marL="719566" lvl="1" indent="-222361" defTabSz="795527">
              <a:spcBef>
                <a:spcPts val="1000"/>
              </a:spcBef>
              <a:buChar char="•"/>
              <a:defRPr sz="1566"/>
            </a:pPr>
            <a:r>
              <a:rPr sz="1700" b="1" dirty="0"/>
              <a:t>Food Education</a:t>
            </a:r>
            <a:r>
              <a:rPr sz="1700" dirty="0"/>
              <a:t>: Farm Explorer mobile farm field trip travels to +60 schools and institutions for hands-on seed to plate learning about growing and cooking; Farm Elective for Medical Residents at </a:t>
            </a:r>
            <a:r>
              <a:rPr sz="1700" dirty="0" err="1"/>
              <a:t>Lankenau</a:t>
            </a:r>
            <a:endParaRPr sz="1700" dirty="0"/>
          </a:p>
          <a:p>
            <a:pPr marL="719566" lvl="1" indent="-222361" defTabSz="795527">
              <a:spcBef>
                <a:spcPts val="1000"/>
              </a:spcBef>
              <a:buChar char="•"/>
              <a:defRPr sz="1566"/>
            </a:pPr>
            <a:r>
              <a:rPr sz="1700" b="1" dirty="0"/>
              <a:t>Food Sovereignty</a:t>
            </a:r>
            <a:r>
              <a:rPr sz="1700" dirty="0"/>
              <a:t>: Supporting school &amp; community gardens to build food self-reliance with free expertise and gardening materials</a:t>
            </a:r>
          </a:p>
          <a:p>
            <a:pPr marL="317658" indent="-222361" defTabSz="795527">
              <a:spcBef>
                <a:spcPts val="1000"/>
              </a:spcBef>
              <a:defRPr sz="1566"/>
            </a:pPr>
            <a:r>
              <a:rPr sz="1700" dirty="0"/>
              <a:t>Helen Nadel, Ed.M., Education &amp; Partnerships Director, (c) </a:t>
            </a:r>
            <a:r>
              <a:rPr sz="1700" dirty="0" smtClean="0"/>
              <a:t>415-713-4492</a:t>
            </a:r>
            <a:r>
              <a:rPr lang="en-US" sz="1700" dirty="0" smtClean="0"/>
              <a:t>. </a:t>
            </a:r>
            <a:r>
              <a:rPr lang="en-US" sz="1700" u="sng" dirty="0" smtClean="0">
                <a:hlinkClick r:id="rId3"/>
              </a:rPr>
              <a:t>helen.nadel@greenerpartners.org</a:t>
            </a:r>
            <a:endParaRPr sz="1700" dirty="0"/>
          </a:p>
          <a:p>
            <a:pPr marL="317658" indent="-222361" defTabSz="795527">
              <a:spcBef>
                <a:spcPts val="1000"/>
              </a:spcBef>
              <a:defRPr sz="1566"/>
            </a:pPr>
            <a:r>
              <a:rPr sz="1700" dirty="0" smtClean="0"/>
              <a:t>Future </a:t>
            </a:r>
            <a:r>
              <a:rPr sz="1700" dirty="0"/>
              <a:t>Opportunities: Growing food on-site for a health care partner; fruit &amp; vegetable distributions combined with food education (recipes, storage &amp; cooking tips, plus food demos and samples when safe to do so); Farm Explorer visits</a:t>
            </a:r>
          </a:p>
        </p:txBody>
      </p:sp>
      <p:sp>
        <p:nvSpPr>
          <p:cNvPr id="183" name="Shape 183"/>
          <p:cNvSpPr>
            <a:spLocks noGrp="1"/>
          </p:cNvSpPr>
          <p:nvPr>
            <p:ph type="sldNum" sz="quarter" idx="4294967295"/>
          </p:nvPr>
        </p:nvSpPr>
        <p:spPr>
          <a:xfrm>
            <a:off x="8738657" y="10160"/>
            <a:ext cx="197382" cy="29464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68</a:t>
            </a:fld>
            <a:endParaRPr/>
          </a:p>
        </p:txBody>
      </p:sp>
      <p:pic>
        <p:nvPicPr>
          <p:cNvPr id="184" name="pasted-image.png"/>
          <p:cNvPicPr>
            <a:picLocks noChangeAspect="1"/>
          </p:cNvPicPr>
          <p:nvPr/>
        </p:nvPicPr>
        <p:blipFill>
          <a:blip r:embed="rId4">
            <a:extLst/>
          </a:blip>
          <a:stretch>
            <a:fillRect/>
          </a:stretch>
        </p:blipFill>
        <p:spPr>
          <a:xfrm rot="21581230">
            <a:off x="6105681" y="632640"/>
            <a:ext cx="2917591" cy="2202018"/>
          </a:xfrm>
          <a:prstGeom prst="rect">
            <a:avLst/>
          </a:prstGeom>
          <a:ln w="12700">
            <a:miter lim="400000"/>
          </a:ln>
        </p:spPr>
      </p:pic>
      <p:sp>
        <p:nvSpPr>
          <p:cNvPr id="185" name="Shape 185"/>
          <p:cNvSpPr/>
          <p:nvPr/>
        </p:nvSpPr>
        <p:spPr>
          <a:xfrm>
            <a:off x="79394" y="1319529"/>
            <a:ext cx="5973426" cy="236988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365124" indent="-255587">
              <a:spcBef>
                <a:spcPts val="1200"/>
              </a:spcBef>
              <a:buClr>
                <a:schemeClr val="accent3"/>
              </a:buClr>
              <a:buSzPct val="100000"/>
              <a:buFont typeface="Georgia"/>
              <a:buChar char="•"/>
              <a:defRPr>
                <a:latin typeface="+mn-lt"/>
                <a:ea typeface="+mn-ea"/>
                <a:cs typeface="+mn-cs"/>
                <a:sym typeface="Calibri"/>
              </a:defRPr>
            </a:pPr>
            <a:r>
              <a:rPr sz="2400" u="sng" dirty="0">
                <a:solidFill>
                  <a:srgbClr val="00A3D6"/>
                </a:solidFill>
                <a:uFill>
                  <a:solidFill>
                    <a:srgbClr val="00A3D6"/>
                  </a:solidFill>
                </a:uFill>
                <a:latin typeface="Calibri" panose="020F0502020204030204" pitchFamily="34" charset="0"/>
                <a:hlinkClick r:id="rId5"/>
              </a:rPr>
              <a:t>http://www.greenerpartners.org/</a:t>
            </a:r>
          </a:p>
          <a:p>
            <a:pPr marL="365124" indent="-255587">
              <a:spcBef>
                <a:spcPts val="1200"/>
              </a:spcBef>
              <a:buClr>
                <a:schemeClr val="accent3"/>
              </a:buClr>
              <a:buSzPct val="100000"/>
              <a:buFont typeface="Georgia"/>
              <a:buChar char="•"/>
              <a:defRPr>
                <a:latin typeface="+mn-lt"/>
                <a:ea typeface="+mn-ea"/>
                <a:cs typeface="+mn-cs"/>
                <a:sym typeface="Calibri"/>
              </a:defRPr>
            </a:pPr>
            <a:r>
              <a:rPr sz="2000" dirty="0">
                <a:latin typeface="Calibri" panose="020F0502020204030204" pitchFamily="34" charset="0"/>
              </a:rPr>
              <a:t>Key Programs:</a:t>
            </a:r>
          </a:p>
          <a:p>
            <a:pPr marL="827087" lvl="1" indent="-255587">
              <a:spcBef>
                <a:spcPts val="1200"/>
              </a:spcBef>
              <a:buClr>
                <a:schemeClr val="accent3"/>
              </a:buClr>
              <a:buSzPct val="100000"/>
              <a:buFont typeface="Georgia"/>
              <a:buChar char="•"/>
              <a:defRPr sz="1600">
                <a:latin typeface="+mn-lt"/>
                <a:ea typeface="+mn-ea"/>
                <a:cs typeface="+mn-cs"/>
                <a:sym typeface="Calibri"/>
              </a:defRPr>
            </a:pPr>
            <a:r>
              <a:rPr b="1" dirty="0">
                <a:solidFill>
                  <a:schemeClr val="tx2"/>
                </a:solidFill>
                <a:latin typeface="Calibri" panose="020F0502020204030204" pitchFamily="34" charset="0"/>
              </a:rPr>
              <a:t>Food Access</a:t>
            </a:r>
            <a:r>
              <a:rPr dirty="0">
                <a:solidFill>
                  <a:schemeClr val="tx2"/>
                </a:solidFill>
                <a:latin typeface="Calibri" panose="020F0502020204030204" pitchFamily="34" charset="0"/>
              </a:rPr>
              <a:t>: </a:t>
            </a:r>
            <a:r>
              <a:rPr dirty="0" err="1">
                <a:solidFill>
                  <a:schemeClr val="tx2"/>
                </a:solidFill>
                <a:latin typeface="Calibri" panose="020F0502020204030204" pitchFamily="34" charset="0"/>
              </a:rPr>
              <a:t>Deaver</a:t>
            </a:r>
            <a:r>
              <a:rPr dirty="0">
                <a:solidFill>
                  <a:schemeClr val="tx2"/>
                </a:solidFill>
                <a:latin typeface="Calibri" panose="020F0502020204030204" pitchFamily="34" charset="0"/>
              </a:rPr>
              <a:t> Wellness Farm @ </a:t>
            </a:r>
            <a:r>
              <a:rPr dirty="0" err="1">
                <a:solidFill>
                  <a:schemeClr val="tx2"/>
                </a:solidFill>
                <a:latin typeface="Calibri" panose="020F0502020204030204" pitchFamily="34" charset="0"/>
              </a:rPr>
              <a:t>Lankenau</a:t>
            </a:r>
            <a:r>
              <a:rPr dirty="0">
                <a:solidFill>
                  <a:schemeClr val="tx2"/>
                </a:solidFill>
                <a:latin typeface="Calibri" panose="020F0502020204030204" pitchFamily="34" charset="0"/>
              </a:rPr>
              <a:t>  Medical Center and Rooftop Farm at MLH King of Prussia; free weekly produce &amp; food education at schools and community partners; Covid-19 emergency weekly produce distributions in West Philadelphia, Chester &amp; Norristown </a:t>
            </a:r>
          </a:p>
        </p:txBody>
      </p:sp>
      <p:pic>
        <p:nvPicPr>
          <p:cNvPr id="2050" name="Picture 2"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57430" y="6178676"/>
            <a:ext cx="1871832" cy="596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232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Philabundance</a:t>
            </a:r>
          </a:p>
        </p:txBody>
      </p:sp>
      <p:sp>
        <p:nvSpPr>
          <p:cNvPr id="3" name="Content Placeholder 2"/>
          <p:cNvSpPr>
            <a:spLocks noGrp="1"/>
          </p:cNvSpPr>
          <p:nvPr>
            <p:ph idx="1"/>
          </p:nvPr>
        </p:nvSpPr>
        <p:spPr>
          <a:xfrm>
            <a:off x="152400" y="1255515"/>
            <a:ext cx="8783637" cy="5359454"/>
          </a:xfrm>
        </p:spPr>
        <p:txBody>
          <a:bodyPr>
            <a:normAutofit fontScale="92500" lnSpcReduction="10000"/>
          </a:bodyPr>
          <a:lstStyle/>
          <a:p>
            <a:pPr indent="-255270">
              <a:spcAft>
                <a:spcPts val="0"/>
              </a:spcAft>
            </a:pPr>
            <a:r>
              <a:rPr lang="en-US" sz="2800" dirty="0">
                <a:latin typeface="Calibri"/>
                <a:cs typeface="Calibri"/>
                <a:hlinkClick r:id="rId3"/>
              </a:rPr>
              <a:t>www.philabundance.org</a:t>
            </a:r>
            <a:endParaRPr lang="en-US" sz="2800" dirty="0">
              <a:latin typeface="Calibri"/>
              <a:cs typeface="Calibri"/>
            </a:endParaRPr>
          </a:p>
          <a:p>
            <a:pPr indent="-255270">
              <a:spcAft>
                <a:spcPts val="0"/>
              </a:spcAft>
            </a:pPr>
            <a:endParaRPr lang="en-US" sz="2800" dirty="0">
              <a:latin typeface="Calibri"/>
              <a:cs typeface="Calibri"/>
            </a:endParaRPr>
          </a:p>
          <a:p>
            <a:pPr indent="-255270">
              <a:spcAft>
                <a:spcPts val="0"/>
              </a:spcAft>
            </a:pPr>
            <a:r>
              <a:rPr lang="en-US" sz="2800" dirty="0">
                <a:latin typeface="Calibri"/>
                <a:cs typeface="Calibri"/>
              </a:rPr>
              <a:t>Key Programs:</a:t>
            </a:r>
          </a:p>
          <a:p>
            <a:pPr lvl="1">
              <a:spcAft>
                <a:spcPts val="0"/>
              </a:spcAft>
            </a:pPr>
            <a:r>
              <a:rPr lang="en-US" b="1" dirty="0">
                <a:solidFill>
                  <a:srgbClr val="000000"/>
                </a:solidFill>
                <a:latin typeface="Calibri"/>
                <a:cs typeface="Calibri"/>
              </a:rPr>
              <a:t>Relieve Hunger Now</a:t>
            </a:r>
            <a:r>
              <a:rPr lang="en-US" dirty="0">
                <a:solidFill>
                  <a:srgbClr val="000000"/>
                </a:solidFill>
                <a:latin typeface="Calibri"/>
                <a:cs typeface="Calibri"/>
              </a:rPr>
              <a:t>: network of 350+ members serving clients directly in the community</a:t>
            </a:r>
          </a:p>
          <a:p>
            <a:pPr lvl="1">
              <a:spcAft>
                <a:spcPts val="0"/>
              </a:spcAft>
            </a:pPr>
            <a:r>
              <a:rPr lang="en-US" b="1" dirty="0">
                <a:solidFill>
                  <a:srgbClr val="000000"/>
                </a:solidFill>
                <a:latin typeface="Calibri"/>
                <a:cs typeface="Calibri"/>
              </a:rPr>
              <a:t>Ending Hunger For Good</a:t>
            </a:r>
            <a:r>
              <a:rPr lang="en-US" dirty="0">
                <a:solidFill>
                  <a:srgbClr val="000000"/>
                </a:solidFill>
                <a:latin typeface="Calibri"/>
                <a:cs typeface="Calibri"/>
              </a:rPr>
              <a:t>:</a:t>
            </a:r>
            <a:r>
              <a:rPr lang="en-US" dirty="0">
                <a:solidFill>
                  <a:schemeClr val="tx1"/>
                </a:solidFill>
              </a:rPr>
              <a:t> collaborative partnerships which pair healthy food and other critical services to work toward long term solutions to food insecurity.</a:t>
            </a:r>
          </a:p>
          <a:p>
            <a:pPr marL="571500" lvl="1" indent="0">
              <a:spcAft>
                <a:spcPts val="0"/>
              </a:spcAft>
              <a:buNone/>
            </a:pPr>
            <a:r>
              <a:rPr lang="en-US" dirty="0">
                <a:solidFill>
                  <a:schemeClr val="tx1"/>
                </a:solidFill>
              </a:rPr>
              <a:t> </a:t>
            </a:r>
            <a:endParaRPr lang="en-US" dirty="0">
              <a:solidFill>
                <a:schemeClr val="tx1"/>
              </a:solidFill>
              <a:latin typeface="Calibri"/>
              <a:cs typeface="Calibri"/>
            </a:endParaRPr>
          </a:p>
          <a:p>
            <a:pPr indent="-255270">
              <a:spcAft>
                <a:spcPts val="0"/>
              </a:spcAft>
            </a:pPr>
            <a:r>
              <a:rPr lang="en-US" sz="2800" dirty="0">
                <a:latin typeface="Calibri"/>
                <a:cs typeface="Calibri"/>
              </a:rPr>
              <a:t>Healthcare Partners interested in distributing food or connecting patients to food resources should reach out to:</a:t>
            </a:r>
          </a:p>
          <a:p>
            <a:pPr marL="109855" indent="0" algn="ctr">
              <a:spcAft>
                <a:spcPts val="0"/>
              </a:spcAft>
              <a:buNone/>
            </a:pPr>
            <a:r>
              <a:rPr lang="en-US" sz="2800" dirty="0">
                <a:latin typeface="Calibri"/>
                <a:cs typeface="Calibri"/>
              </a:rPr>
              <a:t>Emily Glick – Manager, Agency Relations</a:t>
            </a:r>
          </a:p>
          <a:p>
            <a:pPr marL="109855" indent="0" algn="ctr">
              <a:spcAft>
                <a:spcPts val="0"/>
              </a:spcAft>
              <a:buNone/>
            </a:pPr>
            <a:r>
              <a:rPr lang="en-US" sz="2800" dirty="0">
                <a:hlinkClick r:id="rId4"/>
              </a:rPr>
              <a:t>eglick@philabundance.org</a:t>
            </a:r>
            <a:endParaRPr lang="en-US" sz="2800" dirty="0"/>
          </a:p>
          <a:p>
            <a:pPr marL="571500" lvl="1" indent="0" algn="ctr">
              <a:spcAft>
                <a:spcPts val="0"/>
              </a:spcAft>
              <a:buNone/>
            </a:pPr>
            <a:r>
              <a:rPr lang="en-US" dirty="0"/>
              <a:t>215-339-0900 x. 2164</a:t>
            </a:r>
            <a:endParaRPr lang="en-US" dirty="0">
              <a:cs typeface="Calibri"/>
            </a:endParaRPr>
          </a:p>
        </p:txBody>
      </p:sp>
      <p:sp>
        <p:nvSpPr>
          <p:cNvPr id="4" name="Slide Number Placeholder 3"/>
          <p:cNvSpPr>
            <a:spLocks noGrp="1"/>
          </p:cNvSpPr>
          <p:nvPr>
            <p:ph type="sldNum" sz="quarter" idx="10"/>
          </p:nvPr>
        </p:nvSpPr>
        <p:spPr/>
        <p:txBody>
          <a:bodyPr/>
          <a:lstStyle/>
          <a:p>
            <a:fld id="{A11B84FD-71E7-42A0-8DDE-27636691BB48}" type="slidenum">
              <a:rPr lang="en-US" altLang="en-US" smtClean="0"/>
              <a:pPr/>
              <a:t>69</a:t>
            </a:fld>
            <a:endParaRPr lang="en-US" altLang="en-US" dirty="0"/>
          </a:p>
        </p:txBody>
      </p:sp>
      <p:pic>
        <p:nvPicPr>
          <p:cNvPr id="6" name="Picture 5" descr="A picture containing drawing, room&#10;&#10;Description automatically generated">
            <a:extLst>
              <a:ext uri="{FF2B5EF4-FFF2-40B4-BE49-F238E27FC236}">
                <a16:creationId xmlns:a16="http://schemas.microsoft.com/office/drawing/2014/main" id="{7D9A439B-9D51-4112-9538-78C06FF1337C}"/>
              </a:ext>
            </a:extLst>
          </p:cNvPr>
          <p:cNvPicPr>
            <a:picLocks noChangeAspect="1"/>
          </p:cNvPicPr>
          <p:nvPr/>
        </p:nvPicPr>
        <p:blipFill>
          <a:blip r:embed="rId5"/>
          <a:stretch>
            <a:fillRect/>
          </a:stretch>
        </p:blipFill>
        <p:spPr>
          <a:xfrm>
            <a:off x="5745227" y="873597"/>
            <a:ext cx="2809811" cy="802803"/>
          </a:xfrm>
          <a:prstGeom prst="rect">
            <a:avLst/>
          </a:prstGeom>
        </p:spPr>
      </p:pic>
    </p:spTree>
    <p:extLst>
      <p:ext uri="{BB962C8B-B14F-4D97-AF65-F5344CB8AC3E}">
        <p14:creationId xmlns:p14="http://schemas.microsoft.com/office/powerpoint/2010/main" val="4844266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Clarifying Key Terms</a:t>
            </a:r>
            <a:endParaRPr lang="en-US" dirty="0"/>
          </a:p>
        </p:txBody>
      </p:sp>
      <p:sp>
        <p:nvSpPr>
          <p:cNvPr id="4" name="Slide Number Placeholder 3"/>
          <p:cNvSpPr>
            <a:spLocks noGrp="1"/>
          </p:cNvSpPr>
          <p:nvPr>
            <p:ph type="sldNum" sz="quarter" idx="10"/>
          </p:nvPr>
        </p:nvSpPr>
        <p:spPr/>
        <p:txBody>
          <a:bodyPr/>
          <a:lstStyle/>
          <a:p>
            <a:fld id="{A11B84FD-71E7-42A0-8DDE-27636691BB48}" type="slidenum">
              <a:rPr lang="en-US" altLang="en-US" smtClean="0"/>
              <a:pPr/>
              <a:t>7</a:t>
            </a:fld>
            <a:endParaRPr lang="en-US" altLang="en-US" dirty="0"/>
          </a:p>
        </p:txBody>
      </p:sp>
      <p:sp>
        <p:nvSpPr>
          <p:cNvPr id="5" name="Rectangle 4"/>
          <p:cNvSpPr/>
          <p:nvPr/>
        </p:nvSpPr>
        <p:spPr>
          <a:xfrm>
            <a:off x="647700" y="6248400"/>
            <a:ext cx="7848600" cy="461665"/>
          </a:xfrm>
          <a:prstGeom prst="rect">
            <a:avLst/>
          </a:prstGeom>
        </p:spPr>
        <p:txBody>
          <a:bodyPr wrap="square">
            <a:spAutoFit/>
          </a:bodyPr>
          <a:lstStyle/>
          <a:p>
            <a:r>
              <a:rPr lang="en-US" sz="1200" dirty="0">
                <a:latin typeface="Calibri" panose="020F0502020204030204" pitchFamily="34" charset="0"/>
                <a:cs typeface="Calibri" panose="020F0502020204030204" pitchFamily="34" charset="0"/>
                <a:hlinkClick r:id="rId3"/>
              </a:rPr>
              <a:t>https://www.milbank.org/quarterly/articles/meanings-and-misunderstandings-a-social-determinants-of-health-lexicon-for-health-care-systems/</a:t>
            </a:r>
            <a:endParaRPr lang="en-US" sz="1200" dirty="0">
              <a:latin typeface="Calibri" panose="020F0502020204030204" pitchFamily="34" charset="0"/>
              <a:cs typeface="Calibri" panose="020F0502020204030204" pitchFamily="34" charset="0"/>
            </a:endParaRPr>
          </a:p>
        </p:txBody>
      </p:sp>
      <p:graphicFrame>
        <p:nvGraphicFramePr>
          <p:cNvPr id="6" name="Diagram 5"/>
          <p:cNvGraphicFramePr/>
          <p:nvPr>
            <p:extLst>
              <p:ext uri="{D42A27DB-BD31-4B8C-83A1-F6EECF244321}">
                <p14:modId xmlns:p14="http://schemas.microsoft.com/office/powerpoint/2010/main" val="3577579872"/>
              </p:ext>
            </p:extLst>
          </p:nvPr>
        </p:nvGraphicFramePr>
        <p:xfrm>
          <a:off x="457200" y="1709714"/>
          <a:ext cx="8402638" cy="4470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p:cNvSpPr txBox="1"/>
          <p:nvPr/>
        </p:nvSpPr>
        <p:spPr>
          <a:xfrm>
            <a:off x="1066800" y="1331420"/>
            <a:ext cx="990600" cy="369332"/>
          </a:xfrm>
          <a:prstGeom prst="rect">
            <a:avLst/>
          </a:prstGeom>
          <a:noFill/>
        </p:spPr>
        <p:txBody>
          <a:bodyPr wrap="square" rtlCol="0">
            <a:spAutoFit/>
          </a:bodyPr>
          <a:lstStyle/>
          <a:p>
            <a:pPr algn="ctr"/>
            <a:r>
              <a:rPr lang="en-US" b="1" dirty="0" smtClean="0">
                <a:latin typeface="Calibri" panose="020F0502020204030204" pitchFamily="34" charset="0"/>
                <a:cs typeface="Calibri" panose="020F0502020204030204" pitchFamily="34" charset="0"/>
              </a:rPr>
              <a:t>Term</a:t>
            </a:r>
            <a:endParaRPr lang="en-US" b="1" dirty="0">
              <a:latin typeface="Calibri" panose="020F0502020204030204" pitchFamily="34" charset="0"/>
              <a:cs typeface="Calibri" panose="020F0502020204030204" pitchFamily="34" charset="0"/>
            </a:endParaRPr>
          </a:p>
        </p:txBody>
      </p:sp>
      <p:sp>
        <p:nvSpPr>
          <p:cNvPr id="7" name="TextBox 6"/>
          <p:cNvSpPr txBox="1"/>
          <p:nvPr/>
        </p:nvSpPr>
        <p:spPr>
          <a:xfrm>
            <a:off x="3952875" y="1332031"/>
            <a:ext cx="1238250" cy="369332"/>
          </a:xfrm>
          <a:prstGeom prst="rect">
            <a:avLst/>
          </a:prstGeom>
          <a:noFill/>
        </p:spPr>
        <p:txBody>
          <a:bodyPr wrap="square" rtlCol="0">
            <a:spAutoFit/>
          </a:bodyPr>
          <a:lstStyle/>
          <a:p>
            <a:pPr algn="ctr"/>
            <a:r>
              <a:rPr lang="en-US" b="1" dirty="0" smtClean="0">
                <a:latin typeface="Calibri" panose="020F0502020204030204" pitchFamily="34" charset="0"/>
                <a:cs typeface="Calibri" panose="020F0502020204030204" pitchFamily="34" charset="0"/>
              </a:rPr>
              <a:t>Definition</a:t>
            </a:r>
            <a:endParaRPr lang="en-US" b="1" dirty="0">
              <a:latin typeface="Calibri" panose="020F0502020204030204" pitchFamily="34" charset="0"/>
              <a:cs typeface="Calibri" panose="020F0502020204030204" pitchFamily="34" charset="0"/>
            </a:endParaRPr>
          </a:p>
        </p:txBody>
      </p:sp>
      <p:sp>
        <p:nvSpPr>
          <p:cNvPr id="8" name="TextBox 7"/>
          <p:cNvSpPr txBox="1"/>
          <p:nvPr/>
        </p:nvSpPr>
        <p:spPr>
          <a:xfrm>
            <a:off x="6553200" y="1076045"/>
            <a:ext cx="1371600" cy="646331"/>
          </a:xfrm>
          <a:prstGeom prst="rect">
            <a:avLst/>
          </a:prstGeom>
          <a:noFill/>
        </p:spPr>
        <p:txBody>
          <a:bodyPr wrap="square" rtlCol="0">
            <a:spAutoFit/>
          </a:bodyPr>
          <a:lstStyle/>
          <a:p>
            <a:pPr algn="ctr"/>
            <a:r>
              <a:rPr lang="en-US" b="1" dirty="0" smtClean="0">
                <a:latin typeface="Calibri" panose="020F0502020204030204" pitchFamily="34" charset="0"/>
                <a:cs typeface="Calibri" panose="020F0502020204030204" pitchFamily="34" charset="0"/>
              </a:rPr>
              <a:t>Example Action</a:t>
            </a:r>
            <a:endParaRPr lang="en-US"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9277388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Share Food Program</a:t>
            </a:r>
          </a:p>
        </p:txBody>
      </p:sp>
      <p:pic>
        <p:nvPicPr>
          <p:cNvPr id="6" name="Picture 5">
            <a:extLst>
              <a:ext uri="{FF2B5EF4-FFF2-40B4-BE49-F238E27FC236}">
                <a16:creationId xmlns:a16="http://schemas.microsoft.com/office/drawing/2014/main" id="{B0EC9780-5025-42EA-B182-904A96B234B5}"/>
              </a:ext>
            </a:extLst>
          </p:cNvPr>
          <p:cNvPicPr>
            <a:picLocks noChangeAspect="1"/>
          </p:cNvPicPr>
          <p:nvPr/>
        </p:nvPicPr>
        <p:blipFill>
          <a:blip r:embed="rId3"/>
          <a:stretch>
            <a:fillRect/>
          </a:stretch>
        </p:blipFill>
        <p:spPr>
          <a:xfrm>
            <a:off x="4936170" y="598868"/>
            <a:ext cx="3483929" cy="1306132"/>
          </a:xfrm>
          <a:prstGeom prst="rect">
            <a:avLst/>
          </a:prstGeom>
        </p:spPr>
      </p:pic>
      <p:sp>
        <p:nvSpPr>
          <p:cNvPr id="3" name="Content Placeholder 2"/>
          <p:cNvSpPr>
            <a:spLocks noGrp="1"/>
          </p:cNvSpPr>
          <p:nvPr>
            <p:ph idx="1"/>
          </p:nvPr>
        </p:nvSpPr>
        <p:spPr/>
        <p:txBody>
          <a:bodyPr>
            <a:normAutofit/>
          </a:bodyPr>
          <a:lstStyle/>
          <a:p>
            <a:r>
              <a:rPr lang="en-US" dirty="0">
                <a:hlinkClick r:id="rId4"/>
              </a:rPr>
              <a:t>Share Food Program</a:t>
            </a:r>
            <a:endParaRPr lang="en-US" dirty="0"/>
          </a:p>
          <a:p>
            <a:r>
              <a:rPr lang="en-US" sz="2200" dirty="0"/>
              <a:t>Commodity Food Supplemental Program (CSFP) is a hunger relief program designed for senior citizens.</a:t>
            </a:r>
          </a:p>
          <a:p>
            <a:r>
              <a:rPr lang="en-US" sz="2200" dirty="0"/>
              <a:t> Emergency Food Relief program and The Emergency Food Assistance Program combined alleviate hunger and food insecurity within the city of Philadelphia.</a:t>
            </a:r>
          </a:p>
          <a:p>
            <a:r>
              <a:rPr lang="en-US" sz="2200" dirty="0"/>
              <a:t>We are always open to partnerships with other agencies. If there is a need for food we are willing to provide.  </a:t>
            </a:r>
          </a:p>
          <a:p>
            <a:r>
              <a:rPr lang="en-US" sz="2200" dirty="0"/>
              <a:t>Danny Griffith, Operations and Public Policy Manager, </a:t>
            </a:r>
            <a:r>
              <a:rPr lang="en-US" sz="2200" dirty="0">
                <a:hlinkClick r:id="rId5"/>
              </a:rPr>
              <a:t>dgriffith@sharefoodprogram.org</a:t>
            </a:r>
            <a:r>
              <a:rPr lang="en-US" sz="2200" dirty="0"/>
              <a:t>, 215-223-2220 x104 </a:t>
            </a:r>
          </a:p>
        </p:txBody>
      </p:sp>
      <p:sp>
        <p:nvSpPr>
          <p:cNvPr id="4" name="Slide Number Placeholder 3"/>
          <p:cNvSpPr>
            <a:spLocks noGrp="1"/>
          </p:cNvSpPr>
          <p:nvPr>
            <p:ph type="sldNum" sz="quarter" idx="10"/>
          </p:nvPr>
        </p:nvSpPr>
        <p:spPr/>
        <p:txBody>
          <a:bodyPr/>
          <a:lstStyle/>
          <a:p>
            <a:fld id="{A11B84FD-71E7-42A0-8DDE-27636691BB48}" type="slidenum">
              <a:rPr lang="en-US" altLang="en-US" smtClean="0"/>
              <a:pPr/>
              <a:t>70</a:t>
            </a:fld>
            <a:endParaRPr lang="en-US" altLang="en-US" dirty="0"/>
          </a:p>
        </p:txBody>
      </p:sp>
    </p:spTree>
    <p:extLst>
      <p:ext uri="{BB962C8B-B14F-4D97-AF65-F5344CB8AC3E}">
        <p14:creationId xmlns:p14="http://schemas.microsoft.com/office/powerpoint/2010/main" val="306725141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Impact of Interventions on Health</a:t>
            </a:r>
            <a:endParaRPr lang="en-US" dirty="0"/>
          </a:p>
        </p:txBody>
      </p:sp>
      <p:sp>
        <p:nvSpPr>
          <p:cNvPr id="3" name="Content Placeholder 2"/>
          <p:cNvSpPr>
            <a:spLocks noGrp="1"/>
          </p:cNvSpPr>
          <p:nvPr>
            <p:ph idx="1"/>
          </p:nvPr>
        </p:nvSpPr>
        <p:spPr/>
        <p:txBody>
          <a:bodyPr/>
          <a:lstStyle/>
          <a:p>
            <a:pPr marL="109537" indent="0">
              <a:buNone/>
            </a:pPr>
            <a:r>
              <a:rPr lang="en-US" dirty="0" smtClean="0"/>
              <a:t>Recent compilation of research studies providing evidence of the positive impact of particular types of interventions on health is available here: </a:t>
            </a:r>
          </a:p>
          <a:p>
            <a:pPr marL="109537" indent="0">
              <a:buNone/>
            </a:pPr>
            <a:r>
              <a:rPr lang="en-US" dirty="0">
                <a:hlinkClick r:id="rId3"/>
              </a:rPr>
              <a:t>https://</a:t>
            </a:r>
            <a:r>
              <a:rPr lang="en-US" dirty="0" smtClean="0">
                <a:hlinkClick r:id="rId3"/>
              </a:rPr>
              <a:t>foodismedicinema.org/fim-research-1</a:t>
            </a:r>
            <a:r>
              <a:rPr lang="en-US" dirty="0" smtClean="0"/>
              <a:t> </a:t>
            </a:r>
            <a:endParaRPr lang="en-US" dirty="0"/>
          </a:p>
        </p:txBody>
      </p:sp>
      <p:sp>
        <p:nvSpPr>
          <p:cNvPr id="4" name="Slide Number Placeholder 3"/>
          <p:cNvSpPr>
            <a:spLocks noGrp="1"/>
          </p:cNvSpPr>
          <p:nvPr>
            <p:ph type="sldNum" sz="quarter" idx="10"/>
          </p:nvPr>
        </p:nvSpPr>
        <p:spPr/>
        <p:txBody>
          <a:bodyPr/>
          <a:lstStyle/>
          <a:p>
            <a:fld id="{A11B84FD-71E7-42A0-8DDE-27636691BB48}" type="slidenum">
              <a:rPr lang="en-US" altLang="en-US" smtClean="0"/>
              <a:pPr/>
              <a:t>71</a:t>
            </a:fld>
            <a:endParaRPr lang="en-US" altLang="en-US" dirty="0"/>
          </a:p>
        </p:txBody>
      </p:sp>
      <p:pic>
        <p:nvPicPr>
          <p:cNvPr id="5" name="Picture 4"/>
          <p:cNvPicPr>
            <a:picLocks noChangeAspect="1"/>
          </p:cNvPicPr>
          <p:nvPr/>
        </p:nvPicPr>
        <p:blipFill>
          <a:blip r:embed="rId4"/>
          <a:stretch>
            <a:fillRect/>
          </a:stretch>
        </p:blipFill>
        <p:spPr>
          <a:xfrm>
            <a:off x="4601029" y="4493097"/>
            <a:ext cx="3905250" cy="2143125"/>
          </a:xfrm>
          <a:prstGeom prst="rect">
            <a:avLst/>
          </a:prstGeom>
        </p:spPr>
      </p:pic>
    </p:spTree>
    <p:extLst>
      <p:ext uri="{BB962C8B-B14F-4D97-AF65-F5344CB8AC3E}">
        <p14:creationId xmlns:p14="http://schemas.microsoft.com/office/powerpoint/2010/main" val="21099836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Module 4: </a:t>
            </a:r>
            <a:br>
              <a:rPr lang="en-US" dirty="0" smtClean="0"/>
            </a:br>
            <a:r>
              <a:rPr lang="en-US" dirty="0" smtClean="0"/>
              <a:t>Role-Based Guidance for </a:t>
            </a:r>
            <a:br>
              <a:rPr lang="en-US" dirty="0" smtClean="0"/>
            </a:br>
            <a:r>
              <a:rPr lang="en-US" dirty="0" smtClean="0"/>
              <a:t>Healthcare Systems</a:t>
            </a:r>
            <a:endParaRPr lang="en-US" dirty="0"/>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3410CBFC-1BCB-4253-94A3-B35F1D52B27C}" type="slidenum">
              <a:rPr lang="en-US" altLang="en-US" smtClean="0"/>
              <a:pPr/>
              <a:t>72</a:t>
            </a:fld>
            <a:endParaRPr lang="en-US" altLang="en-US"/>
          </a:p>
        </p:txBody>
      </p:sp>
    </p:spTree>
    <p:extLst>
      <p:ext uri="{BB962C8B-B14F-4D97-AF65-F5344CB8AC3E}">
        <p14:creationId xmlns:p14="http://schemas.microsoft.com/office/powerpoint/2010/main" val="262225190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If you’re at the front desk</a:t>
            </a:r>
            <a:endParaRPr lang="en-US" dirty="0"/>
          </a:p>
        </p:txBody>
      </p:sp>
      <p:sp>
        <p:nvSpPr>
          <p:cNvPr id="3" name="Content Placeholder 2"/>
          <p:cNvSpPr>
            <a:spLocks noGrp="1"/>
          </p:cNvSpPr>
          <p:nvPr>
            <p:ph idx="1"/>
          </p:nvPr>
        </p:nvSpPr>
        <p:spPr/>
        <p:txBody>
          <a:bodyPr/>
          <a:lstStyle/>
          <a:p>
            <a:r>
              <a:rPr lang="en-US" dirty="0" smtClean="0"/>
              <a:t>People may approach you with questions about the screening tool. </a:t>
            </a:r>
          </a:p>
          <a:p>
            <a:r>
              <a:rPr lang="en-US" dirty="0" smtClean="0"/>
              <a:t>Be prepared to share the purpose of the screening: </a:t>
            </a:r>
          </a:p>
          <a:p>
            <a:pPr lvl="1"/>
            <a:r>
              <a:rPr lang="en-US" dirty="0" smtClean="0"/>
              <a:t>“We are asking all of our patients these questions.”</a:t>
            </a:r>
          </a:p>
          <a:p>
            <a:pPr lvl="1"/>
            <a:r>
              <a:rPr lang="en-US" dirty="0" smtClean="0"/>
              <a:t> “We want to be sure that all of our patients are connecting to resources for which they might be eligible.”</a:t>
            </a:r>
          </a:p>
        </p:txBody>
      </p:sp>
      <p:sp>
        <p:nvSpPr>
          <p:cNvPr id="4" name="Slide Number Placeholder 3"/>
          <p:cNvSpPr>
            <a:spLocks noGrp="1"/>
          </p:cNvSpPr>
          <p:nvPr>
            <p:ph type="sldNum" sz="quarter" idx="10"/>
          </p:nvPr>
        </p:nvSpPr>
        <p:spPr/>
        <p:txBody>
          <a:bodyPr/>
          <a:lstStyle/>
          <a:p>
            <a:fld id="{A11B84FD-71E7-42A0-8DDE-27636691BB48}" type="slidenum">
              <a:rPr lang="en-US" altLang="en-US" smtClean="0"/>
              <a:pPr/>
              <a:t>73</a:t>
            </a:fld>
            <a:endParaRPr lang="en-US" altLang="en-US" dirty="0"/>
          </a:p>
        </p:txBody>
      </p:sp>
    </p:spTree>
    <p:extLst>
      <p:ext uri="{BB962C8B-B14F-4D97-AF65-F5344CB8AC3E}">
        <p14:creationId xmlns:p14="http://schemas.microsoft.com/office/powerpoint/2010/main" val="158135195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If you’re conducting the screening</a:t>
            </a:r>
            <a:endParaRPr lang="en-US" dirty="0"/>
          </a:p>
        </p:txBody>
      </p:sp>
      <p:sp>
        <p:nvSpPr>
          <p:cNvPr id="3" name="Content Placeholder 2"/>
          <p:cNvSpPr>
            <a:spLocks noGrp="1"/>
          </p:cNvSpPr>
          <p:nvPr>
            <p:ph idx="1"/>
          </p:nvPr>
        </p:nvSpPr>
        <p:spPr/>
        <p:txBody>
          <a:bodyPr>
            <a:normAutofit lnSpcReduction="10000"/>
          </a:bodyPr>
          <a:lstStyle/>
          <a:p>
            <a:r>
              <a:rPr lang="en-US" dirty="0" smtClean="0"/>
              <a:t>If screening is happening verbally, reinforce what staff at the front desk are saying: </a:t>
            </a:r>
          </a:p>
          <a:p>
            <a:pPr lvl="1"/>
            <a:r>
              <a:rPr lang="en-US" b="1" dirty="0" smtClean="0"/>
              <a:t>All </a:t>
            </a:r>
            <a:r>
              <a:rPr lang="en-US" dirty="0" smtClean="0"/>
              <a:t>patients are being screened (no one is being singled out or targeted).</a:t>
            </a:r>
          </a:p>
          <a:p>
            <a:pPr lvl="1"/>
            <a:r>
              <a:rPr lang="en-US" dirty="0" smtClean="0"/>
              <a:t>The reasons and context for screening (e.g., seeing many people with food needs, being sure that people are connected to resources, ensuring access to food is critical to health). </a:t>
            </a:r>
          </a:p>
          <a:p>
            <a:r>
              <a:rPr lang="en-US" dirty="0" smtClean="0"/>
              <a:t>Consider asking the questions while children are not in the room or distracted. </a:t>
            </a:r>
          </a:p>
          <a:p>
            <a:pPr lvl="1"/>
            <a:endParaRPr lang="en-US" dirty="0"/>
          </a:p>
        </p:txBody>
      </p:sp>
      <p:sp>
        <p:nvSpPr>
          <p:cNvPr id="4" name="Slide Number Placeholder 3"/>
          <p:cNvSpPr>
            <a:spLocks noGrp="1"/>
          </p:cNvSpPr>
          <p:nvPr>
            <p:ph type="sldNum" sz="quarter" idx="10"/>
          </p:nvPr>
        </p:nvSpPr>
        <p:spPr/>
        <p:txBody>
          <a:bodyPr/>
          <a:lstStyle/>
          <a:p>
            <a:fld id="{A11B84FD-71E7-42A0-8DDE-27636691BB48}" type="slidenum">
              <a:rPr lang="en-US" altLang="en-US" smtClean="0"/>
              <a:pPr/>
              <a:t>74</a:t>
            </a:fld>
            <a:endParaRPr lang="en-US" altLang="en-US" dirty="0"/>
          </a:p>
        </p:txBody>
      </p:sp>
    </p:spTree>
    <p:extLst>
      <p:ext uri="{BB962C8B-B14F-4D97-AF65-F5344CB8AC3E}">
        <p14:creationId xmlns:p14="http://schemas.microsoft.com/office/powerpoint/2010/main" val="28086220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If you’re conducting the screening</a:t>
            </a:r>
            <a:endParaRPr lang="en-US" dirty="0"/>
          </a:p>
        </p:txBody>
      </p:sp>
      <p:sp>
        <p:nvSpPr>
          <p:cNvPr id="3" name="Content Placeholder 2"/>
          <p:cNvSpPr>
            <a:spLocks noGrp="1"/>
          </p:cNvSpPr>
          <p:nvPr>
            <p:ph idx="1"/>
          </p:nvPr>
        </p:nvSpPr>
        <p:spPr/>
        <p:txBody>
          <a:bodyPr>
            <a:normAutofit/>
          </a:bodyPr>
          <a:lstStyle/>
          <a:p>
            <a:pPr marL="109537" indent="0">
              <a:buNone/>
            </a:pPr>
            <a:r>
              <a:rPr lang="en-US" sz="2800" dirty="0" smtClean="0"/>
              <a:t>If screening is happening verbally, here are possible scripts for introducing the questions: </a:t>
            </a:r>
          </a:p>
          <a:p>
            <a:pPr lvl="1"/>
            <a:r>
              <a:rPr lang="en-US" sz="2400" dirty="0" smtClean="0"/>
              <a:t>“</a:t>
            </a:r>
            <a:r>
              <a:rPr lang="en-US" sz="2400" dirty="0"/>
              <a:t>Our goal is to provide the best possible care for your child and family. </a:t>
            </a:r>
            <a:r>
              <a:rPr lang="en-US" sz="2400" dirty="0" smtClean="0"/>
              <a:t>That’s why we ask all patients about their access to food. We </a:t>
            </a:r>
            <a:r>
              <a:rPr lang="en-US" sz="2400" dirty="0"/>
              <a:t>would like to make sure that you know all the resources that are available to you for your problems. Many of these resources are free of charge</a:t>
            </a:r>
            <a:r>
              <a:rPr lang="en-US" sz="2400" dirty="0" smtClean="0"/>
              <a:t>.”</a:t>
            </a:r>
            <a:endParaRPr lang="en-US" sz="2400" dirty="0"/>
          </a:p>
          <a:p>
            <a:pPr lvl="1"/>
            <a:r>
              <a:rPr lang="en-US" sz="2400" dirty="0"/>
              <a:t>“I’m seeing so many </a:t>
            </a:r>
            <a:r>
              <a:rPr lang="en-US" sz="2400" dirty="0" smtClean="0"/>
              <a:t>patients </a:t>
            </a:r>
            <a:r>
              <a:rPr lang="en-US" sz="2400" dirty="0"/>
              <a:t>that have a hard time affording food, so I’m asking all my </a:t>
            </a:r>
            <a:r>
              <a:rPr lang="en-US" sz="2400" dirty="0" smtClean="0"/>
              <a:t>patients </a:t>
            </a:r>
            <a:r>
              <a:rPr lang="en-US" sz="2400" dirty="0"/>
              <a:t>some questions about this. Please let me know if these statements are true for you and your family</a:t>
            </a:r>
            <a:r>
              <a:rPr lang="en-US" sz="2400" dirty="0" smtClean="0"/>
              <a:t>…”</a:t>
            </a:r>
          </a:p>
        </p:txBody>
      </p:sp>
      <p:sp>
        <p:nvSpPr>
          <p:cNvPr id="4" name="Slide Number Placeholder 3"/>
          <p:cNvSpPr>
            <a:spLocks noGrp="1"/>
          </p:cNvSpPr>
          <p:nvPr>
            <p:ph type="sldNum" sz="quarter" idx="10"/>
          </p:nvPr>
        </p:nvSpPr>
        <p:spPr/>
        <p:txBody>
          <a:bodyPr/>
          <a:lstStyle/>
          <a:p>
            <a:fld id="{A11B84FD-71E7-42A0-8DDE-27636691BB48}" type="slidenum">
              <a:rPr lang="en-US" altLang="en-US" smtClean="0"/>
              <a:pPr/>
              <a:t>75</a:t>
            </a:fld>
            <a:endParaRPr lang="en-US" altLang="en-US" dirty="0"/>
          </a:p>
        </p:txBody>
      </p:sp>
    </p:spTree>
    <p:extLst>
      <p:ext uri="{BB962C8B-B14F-4D97-AF65-F5344CB8AC3E}">
        <p14:creationId xmlns:p14="http://schemas.microsoft.com/office/powerpoint/2010/main" val="247005239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If you’re connecting patients to resources</a:t>
            </a:r>
            <a:endParaRPr lang="en-US" sz="3600" dirty="0"/>
          </a:p>
        </p:txBody>
      </p:sp>
      <p:sp>
        <p:nvSpPr>
          <p:cNvPr id="3" name="Content Placeholder 2"/>
          <p:cNvSpPr>
            <a:spLocks noGrp="1"/>
          </p:cNvSpPr>
          <p:nvPr>
            <p:ph idx="1"/>
          </p:nvPr>
        </p:nvSpPr>
        <p:spPr/>
        <p:txBody>
          <a:bodyPr/>
          <a:lstStyle/>
          <a:p>
            <a:pPr marL="109537" indent="0">
              <a:buNone/>
            </a:pPr>
            <a:r>
              <a:rPr lang="en-US" dirty="0" smtClean="0"/>
              <a:t>After a positive screen, affirm their experience: </a:t>
            </a:r>
          </a:p>
          <a:p>
            <a:pPr marL="544512" lvl="1" indent="0">
              <a:buNone/>
            </a:pPr>
            <a:r>
              <a:rPr lang="en-US" sz="2200" dirty="0" smtClean="0"/>
              <a:t>“That </a:t>
            </a:r>
            <a:r>
              <a:rPr lang="en-US" sz="2200" dirty="0"/>
              <a:t>must be very difficult. I'm glad you shared this with me because the kinds of foods you eat are really important for your health. I’d like to connect you to </a:t>
            </a:r>
            <a:r>
              <a:rPr lang="en-US" sz="2200" dirty="0" smtClean="0"/>
              <a:t>a </a:t>
            </a:r>
            <a:r>
              <a:rPr lang="en-US" sz="2200" dirty="0"/>
              <a:t>local organization that can help </a:t>
            </a:r>
            <a:r>
              <a:rPr lang="en-US" sz="2200" dirty="0" smtClean="0"/>
              <a:t>you access available </a:t>
            </a:r>
            <a:r>
              <a:rPr lang="en-US" sz="2200" dirty="0"/>
              <a:t>food assistance programs, such as food pantries near your home and the Supplemental Nutrition Assistance Program, which is often called SNAP. I </a:t>
            </a:r>
            <a:r>
              <a:rPr lang="en-US" sz="2200" dirty="0" smtClean="0"/>
              <a:t>can help you connect to them now, </a:t>
            </a:r>
            <a:r>
              <a:rPr lang="en-US" sz="2200"/>
              <a:t>if </a:t>
            </a:r>
            <a:r>
              <a:rPr lang="en-US" sz="2200" smtClean="0"/>
              <a:t>you’re </a:t>
            </a:r>
            <a:r>
              <a:rPr lang="en-US" sz="2200" dirty="0"/>
              <a:t>interested</a:t>
            </a:r>
            <a:r>
              <a:rPr lang="en-US" sz="2200" dirty="0" smtClean="0"/>
              <a:t>.”</a:t>
            </a:r>
          </a:p>
          <a:p>
            <a:pPr marL="109537" indent="0">
              <a:buNone/>
            </a:pPr>
            <a:r>
              <a:rPr lang="en-US" dirty="0"/>
              <a:t>To help target resources and </a:t>
            </a:r>
            <a:r>
              <a:rPr lang="en-US" dirty="0" smtClean="0"/>
              <a:t>interventions, ask: </a:t>
            </a:r>
            <a:endParaRPr lang="en-US" dirty="0"/>
          </a:p>
          <a:p>
            <a:pPr marL="544512" lvl="1" indent="0">
              <a:buNone/>
            </a:pPr>
            <a:r>
              <a:rPr lang="en-US" sz="2200" dirty="0"/>
              <a:t>“Can you tell me what resources you are already using? What types of programs would be helpful to you? What barriers to getting to these resources can I help you with?”</a:t>
            </a:r>
          </a:p>
          <a:p>
            <a:pPr marL="544512" lvl="1" indent="0">
              <a:buNone/>
            </a:pPr>
            <a:endParaRPr lang="en-US" sz="2400" dirty="0" smtClean="0"/>
          </a:p>
          <a:p>
            <a:pPr marL="544512" lvl="1" indent="0">
              <a:buNone/>
            </a:pPr>
            <a:endParaRPr lang="en-US" dirty="0"/>
          </a:p>
        </p:txBody>
      </p:sp>
      <p:sp>
        <p:nvSpPr>
          <p:cNvPr id="4" name="Slide Number Placeholder 3"/>
          <p:cNvSpPr>
            <a:spLocks noGrp="1"/>
          </p:cNvSpPr>
          <p:nvPr>
            <p:ph type="sldNum" sz="quarter" idx="10"/>
          </p:nvPr>
        </p:nvSpPr>
        <p:spPr/>
        <p:txBody>
          <a:bodyPr/>
          <a:lstStyle/>
          <a:p>
            <a:fld id="{A11B84FD-71E7-42A0-8DDE-27636691BB48}" type="slidenum">
              <a:rPr lang="en-US" altLang="en-US" smtClean="0"/>
              <a:pPr/>
              <a:t>76</a:t>
            </a:fld>
            <a:endParaRPr lang="en-US" altLang="en-US" dirty="0"/>
          </a:p>
        </p:txBody>
      </p:sp>
      <p:sp>
        <p:nvSpPr>
          <p:cNvPr id="6" name="Rectangle 3"/>
          <p:cNvSpPr>
            <a:spLocks noChangeArrowheads="1"/>
          </p:cNvSpPr>
          <p:nvPr/>
        </p:nvSpPr>
        <p:spPr bwMode="auto">
          <a:xfrm>
            <a:off x="0" y="36099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95594873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If you’re connecting patients to resources</a:t>
            </a:r>
            <a:endParaRPr lang="en-US" sz="3600" dirty="0"/>
          </a:p>
        </p:txBody>
      </p:sp>
      <p:sp>
        <p:nvSpPr>
          <p:cNvPr id="3" name="Content Placeholder 2"/>
          <p:cNvSpPr>
            <a:spLocks noGrp="1"/>
          </p:cNvSpPr>
          <p:nvPr>
            <p:ph idx="1"/>
          </p:nvPr>
        </p:nvSpPr>
        <p:spPr>
          <a:xfrm>
            <a:off x="533399" y="1684958"/>
            <a:ext cx="8229600" cy="1447800"/>
          </a:xfrm>
        </p:spPr>
        <p:txBody>
          <a:bodyPr>
            <a:normAutofit/>
          </a:bodyPr>
          <a:lstStyle/>
          <a:p>
            <a:pPr marL="109537" indent="0">
              <a:buNone/>
            </a:pPr>
            <a:r>
              <a:rPr lang="en-US" sz="2800" dirty="0"/>
              <a:t>C</a:t>
            </a:r>
            <a:r>
              <a:rPr lang="en-US" sz="2800" dirty="0" smtClean="0"/>
              <a:t>onsider using physical environment cues (e.g., posters, brochures) that help to normalize program participation. </a:t>
            </a:r>
          </a:p>
        </p:txBody>
      </p:sp>
      <p:sp>
        <p:nvSpPr>
          <p:cNvPr id="4" name="Slide Number Placeholder 3"/>
          <p:cNvSpPr>
            <a:spLocks noGrp="1"/>
          </p:cNvSpPr>
          <p:nvPr>
            <p:ph type="sldNum" sz="quarter" idx="10"/>
          </p:nvPr>
        </p:nvSpPr>
        <p:spPr/>
        <p:txBody>
          <a:bodyPr/>
          <a:lstStyle/>
          <a:p>
            <a:fld id="{A11B84FD-71E7-42A0-8DDE-27636691BB48}" type="slidenum">
              <a:rPr lang="en-US" altLang="en-US" smtClean="0"/>
              <a:pPr/>
              <a:t>77</a:t>
            </a:fld>
            <a:endParaRPr lang="en-US" altLang="en-US" dirty="0"/>
          </a:p>
        </p:txBody>
      </p:sp>
      <p:sp>
        <p:nvSpPr>
          <p:cNvPr id="6" name="Rectangle 3"/>
          <p:cNvSpPr>
            <a:spLocks noChangeArrowheads="1"/>
          </p:cNvSpPr>
          <p:nvPr/>
        </p:nvSpPr>
        <p:spPr bwMode="auto">
          <a:xfrm>
            <a:off x="0" y="36099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6" name="Picture 2" descr="Using SNAP to Combat Food Insecurity in College"/>
          <p:cNvPicPr>
            <a:picLocks noChangeAspect="1" noChangeArrowheads="1"/>
          </p:cNvPicPr>
          <p:nvPr/>
        </p:nvPicPr>
        <p:blipFill rotWithShape="1">
          <a:blip r:embed="rId3">
            <a:extLst>
              <a:ext uri="{28A0092B-C50C-407E-A947-70E740481C1C}">
                <a14:useLocalDpi xmlns:a14="http://schemas.microsoft.com/office/drawing/2010/main" val="0"/>
              </a:ext>
            </a:extLst>
          </a:blip>
          <a:srcRect l="8973"/>
          <a:stretch/>
        </p:blipFill>
        <p:spPr bwMode="auto">
          <a:xfrm>
            <a:off x="693776" y="3293715"/>
            <a:ext cx="3493595" cy="287848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191000" y="2971800"/>
            <a:ext cx="4571999" cy="3539430"/>
          </a:xfrm>
          <a:prstGeom prst="rect">
            <a:avLst/>
          </a:prstGeom>
        </p:spPr>
        <p:txBody>
          <a:bodyPr wrap="square">
            <a:spAutoFit/>
          </a:bodyPr>
          <a:lstStyle/>
          <a:p>
            <a:pPr marL="109537" indent="0">
              <a:buNone/>
            </a:pPr>
            <a:r>
              <a:rPr lang="en-US" sz="2800" dirty="0">
                <a:latin typeface="Calibri" panose="020F0502020204030204" pitchFamily="34" charset="0"/>
                <a:cs typeface="Calibri" panose="020F0502020204030204" pitchFamily="34" charset="0"/>
              </a:rPr>
              <a:t>You can also wear a button about </a:t>
            </a:r>
            <a:r>
              <a:rPr lang="en-US" sz="2800" dirty="0" smtClean="0">
                <a:latin typeface="Calibri" panose="020F0502020204030204" pitchFamily="34" charset="0"/>
                <a:cs typeface="Calibri" panose="020F0502020204030204" pitchFamily="34" charset="0"/>
              </a:rPr>
              <a:t>SNAP or WIC or </a:t>
            </a:r>
          </a:p>
          <a:p>
            <a:pPr marL="109537"/>
            <a:r>
              <a:rPr lang="en-US" sz="2800" dirty="0" smtClean="0">
                <a:latin typeface="Calibri" panose="020F0502020204030204" pitchFamily="34" charset="0"/>
                <a:cs typeface="Calibri" panose="020F0502020204030204" pitchFamily="34" charset="0"/>
              </a:rPr>
              <a:t>share </a:t>
            </a:r>
            <a:r>
              <a:rPr lang="en-US" sz="2800" dirty="0">
                <a:latin typeface="Calibri" panose="020F0502020204030204" pitchFamily="34" charset="0"/>
                <a:cs typeface="Calibri" panose="020F0502020204030204" pitchFamily="34" charset="0"/>
              </a:rPr>
              <a:t>personal stories about food assistance (e.g., “when I was a child, my family used SNAP” or “I have other patients that use SNAP and it is really helpful”). </a:t>
            </a:r>
          </a:p>
        </p:txBody>
      </p:sp>
    </p:spTree>
    <p:extLst>
      <p:ext uri="{BB962C8B-B14F-4D97-AF65-F5344CB8AC3E}">
        <p14:creationId xmlns:p14="http://schemas.microsoft.com/office/powerpoint/2010/main" val="37721484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If you’re connecting patients to resources</a:t>
            </a:r>
            <a:endParaRPr lang="en-US" sz="3600" dirty="0"/>
          </a:p>
        </p:txBody>
      </p:sp>
      <p:sp>
        <p:nvSpPr>
          <p:cNvPr id="3" name="Content Placeholder 2"/>
          <p:cNvSpPr>
            <a:spLocks noGrp="1"/>
          </p:cNvSpPr>
          <p:nvPr>
            <p:ph idx="1"/>
          </p:nvPr>
        </p:nvSpPr>
        <p:spPr/>
        <p:txBody>
          <a:bodyPr>
            <a:normAutofit lnSpcReduction="10000"/>
          </a:bodyPr>
          <a:lstStyle/>
          <a:p>
            <a:pPr marL="109537" indent="0">
              <a:buNone/>
            </a:pPr>
            <a:r>
              <a:rPr lang="en-US" dirty="0" smtClean="0"/>
              <a:t>Normalize the need: </a:t>
            </a:r>
          </a:p>
          <a:p>
            <a:pPr marL="544512" lvl="1" indent="0">
              <a:buNone/>
            </a:pPr>
            <a:r>
              <a:rPr lang="en-US" sz="2400" dirty="0" smtClean="0"/>
              <a:t>“Help is available, and I’m happy to work with you to make sure that you get access to what you and your family need. Most people across the country need assistance at some point in their lives.”</a:t>
            </a:r>
          </a:p>
          <a:p>
            <a:pPr marL="109537" indent="0">
              <a:buNone/>
            </a:pPr>
            <a:r>
              <a:rPr lang="en-US" dirty="0" smtClean="0"/>
              <a:t>Encourage use of the resources by connecting to how they will benefit family members (e.g., health and well-being of children):  </a:t>
            </a:r>
            <a:endParaRPr lang="en-US" dirty="0"/>
          </a:p>
          <a:p>
            <a:pPr marL="544512" lvl="1" indent="0">
              <a:buNone/>
            </a:pPr>
            <a:r>
              <a:rPr lang="en-US" sz="2400" dirty="0" smtClean="0"/>
              <a:t>“SNAP </a:t>
            </a:r>
            <a:r>
              <a:rPr lang="en-US" sz="2400" dirty="0"/>
              <a:t>will help you buy the fruits and vegetables your child needs to grow and stay healthy</a:t>
            </a:r>
            <a:r>
              <a:rPr lang="en-US" sz="2400" dirty="0" smtClean="0"/>
              <a:t>. I’m recommending SNAP just like a doctor would prescribe a medication.” </a:t>
            </a:r>
          </a:p>
          <a:p>
            <a:pPr marL="544512" lvl="1" indent="0">
              <a:buNone/>
            </a:pPr>
            <a:endParaRPr lang="en-US" dirty="0"/>
          </a:p>
        </p:txBody>
      </p:sp>
      <p:sp>
        <p:nvSpPr>
          <p:cNvPr id="4" name="Slide Number Placeholder 3"/>
          <p:cNvSpPr>
            <a:spLocks noGrp="1"/>
          </p:cNvSpPr>
          <p:nvPr>
            <p:ph type="sldNum" sz="quarter" idx="10"/>
          </p:nvPr>
        </p:nvSpPr>
        <p:spPr/>
        <p:txBody>
          <a:bodyPr/>
          <a:lstStyle/>
          <a:p>
            <a:fld id="{A11B84FD-71E7-42A0-8DDE-27636691BB48}" type="slidenum">
              <a:rPr lang="en-US" altLang="en-US" smtClean="0"/>
              <a:pPr/>
              <a:t>78</a:t>
            </a:fld>
            <a:endParaRPr lang="en-US" altLang="en-US" dirty="0"/>
          </a:p>
        </p:txBody>
      </p:sp>
      <p:sp>
        <p:nvSpPr>
          <p:cNvPr id="6" name="Rectangle 3"/>
          <p:cNvSpPr>
            <a:spLocks noChangeArrowheads="1"/>
          </p:cNvSpPr>
          <p:nvPr/>
        </p:nvSpPr>
        <p:spPr bwMode="auto">
          <a:xfrm>
            <a:off x="0" y="36099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37861160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If you’re connecting patients to resources</a:t>
            </a:r>
            <a:endParaRPr lang="en-US" sz="3600" dirty="0"/>
          </a:p>
        </p:txBody>
      </p:sp>
      <p:sp>
        <p:nvSpPr>
          <p:cNvPr id="3" name="Content Placeholder 2"/>
          <p:cNvSpPr>
            <a:spLocks noGrp="1"/>
          </p:cNvSpPr>
          <p:nvPr>
            <p:ph idx="1"/>
          </p:nvPr>
        </p:nvSpPr>
        <p:spPr>
          <a:xfrm>
            <a:off x="457200" y="1524000"/>
            <a:ext cx="8478838" cy="5334000"/>
          </a:xfrm>
        </p:spPr>
        <p:txBody>
          <a:bodyPr>
            <a:normAutofit fontScale="92500" lnSpcReduction="20000"/>
          </a:bodyPr>
          <a:lstStyle/>
          <a:p>
            <a:pPr marL="109537" indent="0">
              <a:buNone/>
            </a:pPr>
            <a:r>
              <a:rPr lang="en-US" dirty="0"/>
              <a:t>C</a:t>
            </a:r>
            <a:r>
              <a:rPr lang="en-US" dirty="0" smtClean="0"/>
              <a:t>onsider patients’ </a:t>
            </a:r>
            <a:r>
              <a:rPr lang="en-US" dirty="0"/>
              <a:t>immigration </a:t>
            </a:r>
            <a:r>
              <a:rPr lang="en-US" dirty="0" smtClean="0"/>
              <a:t>status:</a:t>
            </a:r>
          </a:p>
          <a:p>
            <a:r>
              <a:rPr lang="en-US" sz="2800" dirty="0" smtClean="0"/>
              <a:t>Immigrant families may be “mixed status,” with children who are citizens and therefore may be eligible for food assistance. These families may still have concerns about accessing these resources. </a:t>
            </a:r>
          </a:p>
          <a:p>
            <a:r>
              <a:rPr lang="en-US" sz="2800" dirty="0" smtClean="0"/>
              <a:t>Before </a:t>
            </a:r>
            <a:r>
              <a:rPr lang="en-US" sz="2800" dirty="0"/>
              <a:t>referring immigrant families to </a:t>
            </a:r>
            <a:r>
              <a:rPr lang="en-US" sz="2800" dirty="0" smtClean="0"/>
              <a:t>nutrition programs, </a:t>
            </a:r>
            <a:r>
              <a:rPr lang="en-US" sz="2800" dirty="0" smtClean="0"/>
              <a:t>consider partnerships with organizations who serve immigrants and refugees. These groups may be able to help teams navigate eligibility:</a:t>
            </a:r>
          </a:p>
          <a:p>
            <a:pPr lvl="1"/>
            <a:r>
              <a:rPr lang="en-US" sz="2400" dirty="0" smtClean="0">
                <a:hlinkClick r:id="rId3"/>
              </a:rPr>
              <a:t>Benefits Data Trust</a:t>
            </a:r>
            <a:endParaRPr lang="en-US" sz="2400" dirty="0" smtClean="0"/>
          </a:p>
          <a:p>
            <a:pPr lvl="1"/>
            <a:r>
              <a:rPr lang="en-US" sz="2400" dirty="0" smtClean="0">
                <a:hlinkClick r:id="rId4"/>
              </a:rPr>
              <a:t>Community </a:t>
            </a:r>
            <a:r>
              <a:rPr lang="en-US" sz="2400" dirty="0">
                <a:hlinkClick r:id="rId4"/>
              </a:rPr>
              <a:t>Legal Services</a:t>
            </a:r>
            <a:endParaRPr lang="en-US" sz="2400" dirty="0"/>
          </a:p>
          <a:p>
            <a:pPr lvl="1"/>
            <a:r>
              <a:rPr lang="en-US" sz="2400" dirty="0" smtClean="0">
                <a:hlinkClick r:id="rId5"/>
              </a:rPr>
              <a:t>Greater </a:t>
            </a:r>
            <a:r>
              <a:rPr lang="en-US" sz="2400" dirty="0" smtClean="0">
                <a:hlinkClick r:id="rId5"/>
              </a:rPr>
              <a:t>Philadelphia </a:t>
            </a:r>
            <a:r>
              <a:rPr lang="en-US" sz="2400" dirty="0" smtClean="0">
                <a:hlinkClick r:id="rId5"/>
              </a:rPr>
              <a:t>Coalition Against Hunger</a:t>
            </a:r>
            <a:endParaRPr lang="en-US" sz="2400" dirty="0" smtClean="0"/>
          </a:p>
          <a:p>
            <a:pPr lvl="1"/>
            <a:r>
              <a:rPr lang="en-US" sz="2400" dirty="0" smtClean="0">
                <a:hlinkClick r:id="rId6"/>
              </a:rPr>
              <a:t>Legal Clinic for the Disabled</a:t>
            </a:r>
            <a:endParaRPr lang="en-US" sz="2400" dirty="0" smtClean="0"/>
          </a:p>
          <a:p>
            <a:pPr lvl="1"/>
            <a:r>
              <a:rPr lang="en-US" sz="2400" dirty="0" smtClean="0">
                <a:hlinkClick r:id="rId7"/>
              </a:rPr>
              <a:t>Nationalities Service Center</a:t>
            </a:r>
            <a:endParaRPr lang="en-US" sz="2400" dirty="0" smtClean="0"/>
          </a:p>
        </p:txBody>
      </p:sp>
      <p:sp>
        <p:nvSpPr>
          <p:cNvPr id="4" name="Slide Number Placeholder 3"/>
          <p:cNvSpPr>
            <a:spLocks noGrp="1"/>
          </p:cNvSpPr>
          <p:nvPr>
            <p:ph type="sldNum" sz="quarter" idx="10"/>
          </p:nvPr>
        </p:nvSpPr>
        <p:spPr/>
        <p:txBody>
          <a:bodyPr/>
          <a:lstStyle/>
          <a:p>
            <a:fld id="{A11B84FD-71E7-42A0-8DDE-27636691BB48}" type="slidenum">
              <a:rPr lang="en-US" altLang="en-US" smtClean="0"/>
              <a:pPr/>
              <a:t>79</a:t>
            </a:fld>
            <a:endParaRPr lang="en-US" altLang="en-US" dirty="0"/>
          </a:p>
        </p:txBody>
      </p:sp>
      <p:sp>
        <p:nvSpPr>
          <p:cNvPr id="6" name="Rectangle 3"/>
          <p:cNvSpPr>
            <a:spLocks noChangeArrowheads="1"/>
          </p:cNvSpPr>
          <p:nvPr/>
        </p:nvSpPr>
        <p:spPr bwMode="auto">
          <a:xfrm>
            <a:off x="0" y="36099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8597627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Relative Contributions to Health</a:t>
            </a:r>
            <a:endParaRPr lang="en-US" dirty="0"/>
          </a:p>
        </p:txBody>
      </p:sp>
      <p:sp>
        <p:nvSpPr>
          <p:cNvPr id="4" name="Slide Number Placeholder 3"/>
          <p:cNvSpPr>
            <a:spLocks noGrp="1"/>
          </p:cNvSpPr>
          <p:nvPr>
            <p:ph type="sldNum" sz="quarter" idx="10"/>
          </p:nvPr>
        </p:nvSpPr>
        <p:spPr/>
        <p:txBody>
          <a:bodyPr/>
          <a:lstStyle/>
          <a:p>
            <a:fld id="{A11B84FD-71E7-42A0-8DDE-27636691BB48}" type="slidenum">
              <a:rPr lang="en-US" altLang="en-US" smtClean="0"/>
              <a:pPr/>
              <a:t>8</a:t>
            </a:fld>
            <a:endParaRPr lang="en-US" altLang="en-US" dirty="0"/>
          </a:p>
        </p:txBody>
      </p:sp>
      <p:pic>
        <p:nvPicPr>
          <p:cNvPr id="6" name="Picture 4" descr="The first infographic component is a pie chart titled “What: Know What Affects Health.” Forty percent of what affects health is related to socioeconomic factors; 10 percent of what affects health is related to physical environment; 30 percent of what affects health is related to health behaviors; and 20 percent of what affects health is related to clinical care. This data is from www.countyhealthrankings.org. " title="What: Know What Affects Health">
            <a:hlinkClick r:id="rId3" tooltip="County Health rankings"/>
          </p:cNvPr>
          <p:cNvPicPr>
            <a:picLocks noChangeAspect="1"/>
          </p:cNvPicPr>
          <p:nvPr/>
        </p:nvPicPr>
        <p:blipFill rotWithShape="1">
          <a:blip r:embed="rId4">
            <a:extLst>
              <a:ext uri="{28A0092B-C50C-407E-A947-70E740481C1C}">
                <a14:useLocalDpi xmlns:a14="http://schemas.microsoft.com/office/drawing/2010/main" val="0"/>
              </a:ext>
            </a:extLst>
          </a:blip>
          <a:srcRect l="20835" t="29069" r="20833" b="10465"/>
          <a:stretch/>
        </p:blipFill>
        <p:spPr bwMode="auto">
          <a:xfrm>
            <a:off x="1494693" y="1676400"/>
            <a:ext cx="6154615"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3"/>
          <p:cNvSpPr>
            <a:spLocks noChangeArrowheads="1"/>
          </p:cNvSpPr>
          <p:nvPr/>
        </p:nvSpPr>
        <p:spPr bwMode="auto">
          <a:xfrm>
            <a:off x="628649" y="6424499"/>
            <a:ext cx="78867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200" dirty="0">
                <a:hlinkClick r:id="rId5"/>
              </a:rPr>
              <a:t>http://</a:t>
            </a:r>
            <a:r>
              <a:rPr lang="en-US" altLang="en-US" sz="1200" dirty="0" smtClean="0">
                <a:hlinkClick r:id="rId5"/>
              </a:rPr>
              <a:t>www.cdc.gov/chinav/docs/chi_nav_infographic.pdf</a:t>
            </a:r>
            <a:r>
              <a:rPr lang="en-US" altLang="en-US" sz="1200" dirty="0" smtClean="0"/>
              <a:t> </a:t>
            </a:r>
            <a:endParaRPr lang="en-US" altLang="en-US" sz="1200" dirty="0"/>
          </a:p>
        </p:txBody>
      </p:sp>
    </p:spTree>
    <p:extLst>
      <p:ext uri="{BB962C8B-B14F-4D97-AF65-F5344CB8AC3E}">
        <p14:creationId xmlns:p14="http://schemas.microsoft.com/office/powerpoint/2010/main" val="133613470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If you’re following up with patients</a:t>
            </a:r>
            <a:endParaRPr lang="en-US" dirty="0"/>
          </a:p>
        </p:txBody>
      </p:sp>
      <p:sp>
        <p:nvSpPr>
          <p:cNvPr id="3" name="Content Placeholder 2"/>
          <p:cNvSpPr>
            <a:spLocks noGrp="1"/>
          </p:cNvSpPr>
          <p:nvPr>
            <p:ph idx="1"/>
          </p:nvPr>
        </p:nvSpPr>
        <p:spPr/>
        <p:txBody>
          <a:bodyPr>
            <a:normAutofit/>
          </a:bodyPr>
          <a:lstStyle/>
          <a:p>
            <a:pPr marL="109537" indent="0">
              <a:buNone/>
            </a:pPr>
            <a:r>
              <a:rPr lang="en-US" sz="2800" dirty="0" smtClean="0"/>
              <a:t>Potential questions</a:t>
            </a:r>
          </a:p>
          <a:p>
            <a:pPr lvl="1"/>
            <a:r>
              <a:rPr lang="en-US" sz="2400" b="1" dirty="0" smtClean="0"/>
              <a:t>If they did connect: </a:t>
            </a:r>
            <a:r>
              <a:rPr lang="en-US" sz="2400" dirty="0" smtClean="0"/>
              <a:t>“Can </a:t>
            </a:r>
            <a:r>
              <a:rPr lang="en-US" sz="2400" dirty="0"/>
              <a:t>you walk me through your experience with this particular food resource?,” “What has been most helpful about this resource?,” and “Can you tell me about any problems you faced contacting or using this resource?” </a:t>
            </a:r>
          </a:p>
          <a:p>
            <a:pPr lvl="1"/>
            <a:r>
              <a:rPr lang="en-US" sz="2400" b="1" dirty="0" smtClean="0"/>
              <a:t>If they did not connect: </a:t>
            </a:r>
            <a:r>
              <a:rPr lang="en-US" sz="2400" dirty="0" smtClean="0"/>
              <a:t>“Can </a:t>
            </a:r>
            <a:r>
              <a:rPr lang="en-US" sz="2400" dirty="0"/>
              <a:t>you tell me why you have not connected with the resource?” </a:t>
            </a:r>
            <a:r>
              <a:rPr lang="en-US" sz="2000" dirty="0" smtClean="0"/>
              <a:t>“</a:t>
            </a:r>
            <a:r>
              <a:rPr lang="en-US" sz="2400" dirty="0" smtClean="0"/>
              <a:t>Would </a:t>
            </a:r>
            <a:r>
              <a:rPr lang="en-US" sz="2400" dirty="0"/>
              <a:t>you consider using any of the food resources we talked about in the future? Why or why not?”</a:t>
            </a:r>
          </a:p>
        </p:txBody>
      </p:sp>
      <p:sp>
        <p:nvSpPr>
          <p:cNvPr id="4" name="Slide Number Placeholder 3"/>
          <p:cNvSpPr>
            <a:spLocks noGrp="1"/>
          </p:cNvSpPr>
          <p:nvPr>
            <p:ph type="sldNum" sz="quarter" idx="10"/>
          </p:nvPr>
        </p:nvSpPr>
        <p:spPr/>
        <p:txBody>
          <a:bodyPr/>
          <a:lstStyle/>
          <a:p>
            <a:fld id="{A11B84FD-71E7-42A0-8DDE-27636691BB48}" type="slidenum">
              <a:rPr lang="en-US" altLang="en-US" smtClean="0"/>
              <a:pPr/>
              <a:t>80</a:t>
            </a:fld>
            <a:endParaRPr lang="en-US" altLang="en-US" dirty="0"/>
          </a:p>
        </p:txBody>
      </p:sp>
    </p:spTree>
    <p:extLst>
      <p:ext uri="{BB962C8B-B14F-4D97-AF65-F5344CB8AC3E}">
        <p14:creationId xmlns:p14="http://schemas.microsoft.com/office/powerpoint/2010/main" val="396513583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If you’re a clinician on the care team</a:t>
            </a:r>
            <a:endParaRPr lang="en-US" dirty="0"/>
          </a:p>
        </p:txBody>
      </p:sp>
      <p:sp>
        <p:nvSpPr>
          <p:cNvPr id="3" name="Content Placeholder 2"/>
          <p:cNvSpPr>
            <a:spLocks noGrp="1"/>
          </p:cNvSpPr>
          <p:nvPr>
            <p:ph idx="1"/>
          </p:nvPr>
        </p:nvSpPr>
        <p:spPr/>
        <p:txBody>
          <a:bodyPr/>
          <a:lstStyle/>
          <a:p>
            <a:r>
              <a:rPr lang="en-US" dirty="0" smtClean="0"/>
              <a:t>Consider food insecurity status when making diagnoses and creating care plans. Could lack of access to nutritious food be the cause of or exacerbating a patient’s symptoms? Could financial stress cause the patient to fail to take their prescribed medication? </a:t>
            </a:r>
          </a:p>
          <a:p>
            <a:r>
              <a:rPr lang="en-US" dirty="0" smtClean="0"/>
              <a:t>[Consider adding specific scripts or language here]</a:t>
            </a:r>
            <a:endParaRPr lang="en-US" dirty="0"/>
          </a:p>
        </p:txBody>
      </p:sp>
      <p:sp>
        <p:nvSpPr>
          <p:cNvPr id="4" name="Slide Number Placeholder 3"/>
          <p:cNvSpPr>
            <a:spLocks noGrp="1"/>
          </p:cNvSpPr>
          <p:nvPr>
            <p:ph type="sldNum" sz="quarter" idx="10"/>
          </p:nvPr>
        </p:nvSpPr>
        <p:spPr/>
        <p:txBody>
          <a:bodyPr/>
          <a:lstStyle/>
          <a:p>
            <a:fld id="{A11B84FD-71E7-42A0-8DDE-27636691BB48}" type="slidenum">
              <a:rPr lang="en-US" altLang="en-US" smtClean="0"/>
              <a:pPr/>
              <a:t>81</a:t>
            </a:fld>
            <a:endParaRPr lang="en-US" altLang="en-US" dirty="0"/>
          </a:p>
        </p:txBody>
      </p:sp>
    </p:spTree>
    <p:extLst>
      <p:ext uri="{BB962C8B-B14F-4D97-AF65-F5344CB8AC3E}">
        <p14:creationId xmlns:p14="http://schemas.microsoft.com/office/powerpoint/2010/main" val="169951371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 </a:t>
            </a:r>
            <a:endParaRPr lang="en-US" dirty="0"/>
          </a:p>
        </p:txBody>
      </p:sp>
      <p:sp>
        <p:nvSpPr>
          <p:cNvPr id="3" name="Content Placeholder 2"/>
          <p:cNvSpPr>
            <a:spLocks noGrp="1"/>
          </p:cNvSpPr>
          <p:nvPr>
            <p:ph idx="1"/>
          </p:nvPr>
        </p:nvSpPr>
        <p:spPr/>
        <p:txBody>
          <a:bodyPr/>
          <a:lstStyle/>
          <a:p>
            <a:r>
              <a:rPr lang="en-US" dirty="0" smtClean="0"/>
              <a:t>[Insert contact information of </a:t>
            </a:r>
            <a:r>
              <a:rPr lang="en-US" smtClean="0"/>
              <a:t>key people from your team] </a:t>
            </a:r>
            <a:endParaRPr lang="en-US" dirty="0"/>
          </a:p>
        </p:txBody>
      </p:sp>
      <p:sp>
        <p:nvSpPr>
          <p:cNvPr id="4" name="Slide Number Placeholder 3"/>
          <p:cNvSpPr>
            <a:spLocks noGrp="1"/>
          </p:cNvSpPr>
          <p:nvPr>
            <p:ph type="sldNum" sz="quarter" idx="10"/>
          </p:nvPr>
        </p:nvSpPr>
        <p:spPr/>
        <p:txBody>
          <a:bodyPr/>
          <a:lstStyle/>
          <a:p>
            <a:fld id="{A11B84FD-71E7-42A0-8DDE-27636691BB48}" type="slidenum">
              <a:rPr lang="en-US" altLang="en-US" smtClean="0"/>
              <a:pPr/>
              <a:t>82</a:t>
            </a:fld>
            <a:endParaRPr lang="en-US" altLang="en-US" dirty="0"/>
          </a:p>
        </p:txBody>
      </p:sp>
    </p:spTree>
    <p:extLst>
      <p:ext uri="{BB962C8B-B14F-4D97-AF65-F5344CB8AC3E}">
        <p14:creationId xmlns:p14="http://schemas.microsoft.com/office/powerpoint/2010/main" val="18144125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r>
              <a:rPr lang="en-US" altLang="en-US" dirty="0" smtClean="0"/>
              <a:t>Life Expectancy: Place Matters</a:t>
            </a:r>
          </a:p>
        </p:txBody>
      </p:sp>
      <p:sp>
        <p:nvSpPr>
          <p:cNvPr id="3" name="Rectangle 2"/>
          <p:cNvSpPr/>
          <p:nvPr/>
        </p:nvSpPr>
        <p:spPr>
          <a:xfrm>
            <a:off x="1828800" y="6431678"/>
            <a:ext cx="5486400" cy="276999"/>
          </a:xfrm>
          <a:prstGeom prst="rect">
            <a:avLst/>
          </a:prstGeom>
        </p:spPr>
        <p:txBody>
          <a:bodyPr wrap="square">
            <a:spAutoFit/>
          </a:bodyPr>
          <a:lstStyle/>
          <a:p>
            <a:pPr algn="ctr"/>
            <a:r>
              <a:rPr lang="en-US" sz="1200" dirty="0">
                <a:latin typeface="Calibri" panose="020F0502020204030204" pitchFamily="34" charset="0"/>
                <a:hlinkClick r:id="rId3"/>
              </a:rPr>
              <a:t>http://www.rwjf.org/en/library/infographics/life-expectancy-maps.html</a:t>
            </a:r>
            <a:r>
              <a:rPr lang="en-US" sz="1200" dirty="0">
                <a:latin typeface="Calibri" panose="020F0502020204030204" pitchFamily="34" charset="0"/>
              </a:rPr>
              <a:t> </a:t>
            </a:r>
          </a:p>
        </p:txBody>
      </p:sp>
      <p:sp>
        <p:nvSpPr>
          <p:cNvPr id="4" name="Slide Number Placeholder 3"/>
          <p:cNvSpPr>
            <a:spLocks noGrp="1"/>
          </p:cNvSpPr>
          <p:nvPr>
            <p:ph type="sldNum" sz="quarter" idx="10"/>
          </p:nvPr>
        </p:nvSpPr>
        <p:spPr/>
        <p:txBody>
          <a:bodyPr/>
          <a:lstStyle/>
          <a:p>
            <a:fld id="{A11B84FD-71E7-42A0-8DDE-27636691BB48}" type="slidenum">
              <a:rPr lang="en-US" altLang="en-US" smtClean="0"/>
              <a:pPr/>
              <a:t>9</a:t>
            </a:fld>
            <a:endParaRPr lang="en-US" altLang="en-US" dirty="0"/>
          </a:p>
        </p:txBody>
      </p:sp>
      <p:pic>
        <p:nvPicPr>
          <p:cNvPr id="5" name="Picture 4"/>
          <p:cNvPicPr>
            <a:picLocks noChangeAspect="1"/>
          </p:cNvPicPr>
          <p:nvPr/>
        </p:nvPicPr>
        <p:blipFill rotWithShape="1">
          <a:blip r:embed="rId4"/>
          <a:srcRect t="3811"/>
          <a:stretch/>
        </p:blipFill>
        <p:spPr>
          <a:xfrm>
            <a:off x="2001062" y="1447302"/>
            <a:ext cx="5141877" cy="4953000"/>
          </a:xfrm>
          <a:prstGeom prst="rect">
            <a:avLst/>
          </a:prstGeom>
        </p:spPr>
      </p:pic>
    </p:spTree>
    <p:extLst>
      <p:ext uri="{BB962C8B-B14F-4D97-AF65-F5344CB8AC3E}">
        <p14:creationId xmlns:p14="http://schemas.microsoft.com/office/powerpoint/2010/main" val="65919784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11311</Words>
  <Application>Microsoft Office PowerPoint</Application>
  <PresentationFormat>On-screen Show (4:3)</PresentationFormat>
  <Paragraphs>789</Paragraphs>
  <Slides>82</Slides>
  <Notes>76</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82</vt:i4>
      </vt:variant>
    </vt:vector>
  </HeadingPairs>
  <TitlesOfParts>
    <vt:vector size="90" baseType="lpstr">
      <vt:lpstr>Arial</vt:lpstr>
      <vt:lpstr>Calibri</vt:lpstr>
      <vt:lpstr>Calibri Light</vt:lpstr>
      <vt:lpstr>Georgia</vt:lpstr>
      <vt:lpstr>Roboto</vt:lpstr>
      <vt:lpstr>Trebuchet MS</vt:lpstr>
      <vt:lpstr>Wingdings 2</vt:lpstr>
      <vt:lpstr>Urban</vt:lpstr>
      <vt:lpstr>  COACH Food Insecurity Training</vt:lpstr>
      <vt:lpstr>Learning Objectives</vt:lpstr>
      <vt:lpstr>COACH &amp; Food Insecurity </vt:lpstr>
      <vt:lpstr>Training Approach</vt:lpstr>
      <vt:lpstr>Module 1:  Social Needs &amp; Their Impact </vt:lpstr>
      <vt:lpstr>Beyond the Tip of the Iceberg</vt:lpstr>
      <vt:lpstr>Clarifying Key Terms</vt:lpstr>
      <vt:lpstr>Relative Contributions to Health</vt:lpstr>
      <vt:lpstr>Life Expectancy: Place Matters</vt:lpstr>
      <vt:lpstr>Our Patients in Context</vt:lpstr>
      <vt:lpstr>Social Needs: Patient Perspectives</vt:lpstr>
      <vt:lpstr>Signs of Unmet Social Needs</vt:lpstr>
      <vt:lpstr>Consequences of Unaddressed Needs </vt:lpstr>
      <vt:lpstr>Social Needs: Physician Views</vt:lpstr>
      <vt:lpstr>Social Needs: System Forces</vt:lpstr>
      <vt:lpstr>Social Needs: Health System Activities </vt:lpstr>
      <vt:lpstr>Addressing Social Needs is Effective</vt:lpstr>
      <vt:lpstr>Towards Health Equity</vt:lpstr>
      <vt:lpstr>[Placeholder for Strategic Priorities]</vt:lpstr>
      <vt:lpstr>Module 2:  Background on Food Insecurity</vt:lpstr>
      <vt:lpstr>What is Food Insecurity?</vt:lpstr>
      <vt:lpstr>What It’s Like</vt:lpstr>
      <vt:lpstr>“Food is Medicine” </vt:lpstr>
      <vt:lpstr>“Food is Medicine” Pyramid</vt:lpstr>
      <vt:lpstr>A Priority in Pennsylvania</vt:lpstr>
      <vt:lpstr>Food Insecurity in Philadelphia</vt:lpstr>
      <vt:lpstr>Hunger in Philadelphia is Worsening…</vt:lpstr>
      <vt:lpstr>Mapping Philadelphia Food Insecurity</vt:lpstr>
      <vt:lpstr>Trauma &amp; ACEs</vt:lpstr>
      <vt:lpstr>Food Insecurity &amp; Trauma</vt:lpstr>
      <vt:lpstr>Who is Food Insecure? Meet ALICE:  Asset Limited, Income Constrained, Employed</vt:lpstr>
      <vt:lpstr>Coping with Food Insecurity</vt:lpstr>
      <vt:lpstr>The Cost of Healthy Eating</vt:lpstr>
      <vt:lpstr>Food Insecurity &amp; Health</vt:lpstr>
      <vt:lpstr>Impact of Food Insecurity on Health</vt:lpstr>
      <vt:lpstr>Food Insecurity Among Children</vt:lpstr>
      <vt:lpstr>Food Insecurity Among Seniors</vt:lpstr>
      <vt:lpstr>Impact on the Health Care System</vt:lpstr>
      <vt:lpstr>Module 3:  Identifying &amp; Addressing Food Insecurity in Healthcare Systems</vt:lpstr>
      <vt:lpstr>Module 3, Part A: Screening &amp; Intervening </vt:lpstr>
      <vt:lpstr>“Screen and Intervene” Process</vt:lpstr>
      <vt:lpstr>Collaborative, Team-Based Approach</vt:lpstr>
      <vt:lpstr>Getting Ready</vt:lpstr>
      <vt:lpstr>Being Trauma-Informed</vt:lpstr>
      <vt:lpstr>Relationship-Centered Care Principles</vt:lpstr>
      <vt:lpstr>Food Insecurity Screening Tool</vt:lpstr>
      <vt:lpstr>Acceptability to Patients &amp; Clinicians</vt:lpstr>
      <vt:lpstr>Screening with Sensitivity</vt:lpstr>
      <vt:lpstr>Responding to a Positive Screen</vt:lpstr>
      <vt:lpstr>Possible Additional Questions</vt:lpstr>
      <vt:lpstr>Addressing Food Needs</vt:lpstr>
      <vt:lpstr>Types of Resources &amp; Interventions</vt:lpstr>
      <vt:lpstr>Examples of Program Lists</vt:lpstr>
      <vt:lpstr>Institution-Specific Plans</vt:lpstr>
      <vt:lpstr>Institution-Specific Results</vt:lpstr>
      <vt:lpstr>Module 3, Part B: National and Local Programs</vt:lpstr>
      <vt:lpstr>Spotlight on SNAP: Major Takeaways</vt:lpstr>
      <vt:lpstr>Spotlight on SNAP: Eligibility</vt:lpstr>
      <vt:lpstr>Spotlight on SNAP: Logistics</vt:lpstr>
      <vt:lpstr>Spotlight on SNAP: Size of Benefit</vt:lpstr>
      <vt:lpstr>Spotlight on SNAP: Size of Benefit</vt:lpstr>
      <vt:lpstr>Spotlight on SNAP: Philadelphia Facts</vt:lpstr>
      <vt:lpstr>Spotlight on SNAP: Impact on Health</vt:lpstr>
      <vt:lpstr>Local Food Access Organizations</vt:lpstr>
      <vt:lpstr>Benefits Data Trust</vt:lpstr>
      <vt:lpstr>The Food Trust  www.thefoodtrust.org </vt:lpstr>
      <vt:lpstr>Greater Phila. Coalition Against Hunger</vt:lpstr>
      <vt:lpstr>Greener Partners  Building health through farming, food &amp; education</vt:lpstr>
      <vt:lpstr>Philabundance</vt:lpstr>
      <vt:lpstr>Share Food Program</vt:lpstr>
      <vt:lpstr>Impact of Interventions on Health</vt:lpstr>
      <vt:lpstr>Module 4:  Role-Based Guidance for  Healthcare Systems</vt:lpstr>
      <vt:lpstr>If you’re at the front desk</vt:lpstr>
      <vt:lpstr>If you’re conducting the screening</vt:lpstr>
      <vt:lpstr>If you’re conducting the screening</vt:lpstr>
      <vt:lpstr>If you’re connecting patients to resources</vt:lpstr>
      <vt:lpstr>If you’re connecting patients to resources</vt:lpstr>
      <vt:lpstr>If you’re connecting patients to resources</vt:lpstr>
      <vt:lpstr>If you’re connecting patients to resources</vt:lpstr>
      <vt:lpstr>If you’re following up with patients</vt:lpstr>
      <vt:lpstr>If you’re a clinician on the care team</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Cultural Competence  and  Culturally and Linguistically Appropriate Services (CLAS)</dc:title>
  <dc:creator/>
  <cp:lastModifiedBy/>
  <cp:revision>15</cp:revision>
  <dcterms:created xsi:type="dcterms:W3CDTF">2011-03-20T00:27:39Z</dcterms:created>
  <dcterms:modified xsi:type="dcterms:W3CDTF">2020-05-26T19:29:19Z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TC103524739990</vt:lpwstr>
  </property>
</Properties>
</file>