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5" r:id="rId3"/>
    <p:sldId id="358" r:id="rId4"/>
    <p:sldId id="309" r:id="rId5"/>
    <p:sldId id="343" r:id="rId6"/>
    <p:sldId id="347" r:id="rId7"/>
    <p:sldId id="339" r:id="rId8"/>
    <p:sldId id="348" r:id="rId9"/>
    <p:sldId id="357" r:id="rId10"/>
    <p:sldId id="354" r:id="rId11"/>
    <p:sldId id="352" r:id="rId12"/>
    <p:sldId id="351" r:id="rId13"/>
    <p:sldId id="361" r:id="rId14"/>
    <p:sldId id="362" r:id="rId15"/>
    <p:sldId id="3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CB962D-08B4-437A-9788-E10A330A8203}">
          <p14:sldIdLst>
            <p14:sldId id="256"/>
            <p14:sldId id="355"/>
            <p14:sldId id="358"/>
            <p14:sldId id="309"/>
            <p14:sldId id="343"/>
            <p14:sldId id="347"/>
            <p14:sldId id="339"/>
            <p14:sldId id="348"/>
            <p14:sldId id="357"/>
            <p14:sldId id="354"/>
            <p14:sldId id="352"/>
            <p14:sldId id="351"/>
            <p14:sldId id="361"/>
            <p14:sldId id="362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Choi" initials="SC" lastIdx="95" clrIdx="0">
    <p:extLst>
      <p:ext uri="{19B8F6BF-5375-455C-9EA6-DF929625EA0E}">
        <p15:presenceInfo xmlns:p15="http://schemas.microsoft.com/office/powerpoint/2012/main" userId="S-1-5-21-860688376-640347648-1962763236-1122" providerId="AD"/>
      </p:ext>
    </p:extLst>
  </p:cmAuthor>
  <p:cmAuthor id="2" name="Kelsey Salazar" initials="KS" lastIdx="4" clrIdx="1">
    <p:extLst>
      <p:ext uri="{19B8F6BF-5375-455C-9EA6-DF929625EA0E}">
        <p15:presenceInfo xmlns:p15="http://schemas.microsoft.com/office/powerpoint/2012/main" userId="Kelsey Salaz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970"/>
    <a:srgbClr val="FFFFFF"/>
    <a:srgbClr val="F2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76807" autoAdjust="0"/>
  </p:normalViewPr>
  <p:slideViewPr>
    <p:cSldViewPr snapToGrid="0">
      <p:cViewPr varScale="1">
        <p:scale>
          <a:sx n="47" d="100"/>
          <a:sy n="47" d="100"/>
        </p:scale>
        <p:origin x="3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806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DA0CA-C671-41E4-A165-AAF6F88F175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64AC-26DF-4C0D-9226-DE15D7AD7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6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18691-E897-4F17-BF08-57905915FC1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0178-6DF4-4B87-9914-C5EECC52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3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AREAS OF FOCUS</a:t>
            </a:r>
          </a:p>
          <a:p>
            <a:pPr marL="285750" lvl="1">
              <a:lnSpc>
                <a:spcPct val="10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Building the case and leadership buy-in </a:t>
            </a:r>
          </a:p>
          <a:p>
            <a:pPr marL="285750" lvl="1">
              <a:lnSpc>
                <a:spcPct val="10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Fostering champions and strong teams</a:t>
            </a:r>
          </a:p>
          <a:p>
            <a:pPr marL="285750" lvl="1">
              <a:lnSpc>
                <a:spcPct val="10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Establishing organizational infrastructure and practices to support staff</a:t>
            </a:r>
          </a:p>
          <a:p>
            <a:pPr marL="285750" lvl="1">
              <a:lnSpc>
                <a:spcPct val="10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Delivering healing-centered patient care</a:t>
            </a:r>
          </a:p>
          <a:p>
            <a:pPr marL="285750"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>
                <a:latin typeface="Century Gothic" panose="020B0502020202020204" pitchFamily="34" charset="0"/>
              </a:rPr>
              <a:t>Evaluating the impact of a trauma-informed approach</a:t>
            </a:r>
            <a:endParaRPr lang="en-US" b="1" dirty="0" smtClean="0">
              <a:latin typeface="Rockwell" panose="020606030202050204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aware that Scattergood</a:t>
            </a:r>
            <a:r>
              <a:rPr lang="en-US" baseline="0" dirty="0" smtClean="0"/>
              <a:t> Foundation has fielded a survey fielded a survey regarding TIHCP training, which we’re confident will yield a robust and informative product that can be used to help our health system partners make informed decision. For this reason, we’ve deprioritized training as a focal area category on this list.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2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1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0178-6DF4-4B87-9914-C5EECC5273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5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9594" r="-98" b="45414"/>
          <a:stretch/>
        </p:blipFill>
        <p:spPr>
          <a:xfrm>
            <a:off x="-114300" y="-479156"/>
            <a:ext cx="12370495" cy="2493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0" stA="38000" endPos="28000" dir="5400000" sy="-100000" algn="bl" rotWithShape="0"/>
            <a:softEdge rad="50800"/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1931"/>
            <a:ext cx="9144000" cy="142010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Master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entury Gothic" panose="020B0502020202020204" pitchFamily="34" charset="0"/>
              </a:defRPr>
            </a:lvl1pPr>
          </a:lstStyle>
          <a:p>
            <a:fld id="{714A834B-C37E-4199-97C4-E732A32684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45719"/>
            <a:ext cx="7123814" cy="1081284"/>
          </a:xfrm>
        </p:spPr>
        <p:txBody>
          <a:bodyPr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SLIDE TITLE</a:t>
            </a:r>
            <a:endParaRPr lang="en-US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7625"/>
            <a:ext cx="1219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268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685182" y="98515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&gt;&gt;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98550" y="2122561"/>
            <a:ext cx="8934450" cy="1045039"/>
          </a:xfrm>
        </p:spPr>
        <p:txBody>
          <a:bodyPr>
            <a:normAutofit/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Slide content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721474"/>
            <a:ext cx="12192000" cy="159385"/>
          </a:xfrm>
          <a:prstGeom prst="rect">
            <a:avLst/>
          </a:prstGeom>
          <a:solidFill>
            <a:srgbClr val="268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638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baseline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A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31742" y="439260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&gt;&gt;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9F21-5E80-4328-887F-544C8694D23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78AA-1288-4464-B540-51025DD8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72141" y="5115200"/>
            <a:ext cx="8562576" cy="104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entury Gothic" panose="020B0502020202020204" pitchFamily="34" charset="0"/>
              </a:rPr>
              <a:t>COACH Team Planning Sessions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November 2020</a:t>
            </a:r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78985" y="3451676"/>
            <a:ext cx="10148888" cy="14201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TRAUMA-INFORMED AND HEALING-CENTERED PRACTICES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668" y="45719"/>
            <a:ext cx="12517056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Health Systems’ Commitment Through 2022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9691" y="1631532"/>
            <a:ext cx="11105322" cy="4175591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Organizational and culture change </a:t>
            </a:r>
            <a:r>
              <a:rPr lang="en-US" dirty="0" smtClean="0"/>
              <a:t>to become trauma-informed and healing-centered organizations.</a:t>
            </a:r>
          </a:p>
          <a:p>
            <a:pPr fontAlgn="base">
              <a:lnSpc>
                <a:spcPct val="10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Individual team-based work </a:t>
            </a:r>
            <a:r>
              <a:rPr lang="en-US" dirty="0" smtClean="0"/>
              <a:t>to advance TIHCP within organizations, in alignment with best practice and supported by technical assistance </a:t>
            </a:r>
          </a:p>
          <a:p>
            <a:pPr fontAlgn="base">
              <a:lnSpc>
                <a:spcPct val="10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Measurement and evaluation</a:t>
            </a:r>
            <a:r>
              <a:rPr lang="en-US" b="1" dirty="0" smtClean="0"/>
              <a:t> </a:t>
            </a:r>
            <a:r>
              <a:rPr lang="en-US" dirty="0" smtClean="0"/>
              <a:t>of their efforts, as guided by the Advisory Group 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Milestones and timeline for achievement to be determined. </a:t>
            </a:r>
          </a:p>
          <a:p>
            <a:pPr fontAlgn="base">
              <a:lnSpc>
                <a:spcPct val="100000"/>
              </a:lnSpc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986" y="45719"/>
            <a:ext cx="9632370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The Advisory Group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8883" y="1402612"/>
            <a:ext cx="11105322" cy="39068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PURPOSE AND SCOPE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The Advisory Group brings people with complementary expertise and experience related to trauma-informed, healing centered practices together.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The Group is rooted in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practice and helping to define the “how.”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Their purpose is to develop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actionable recommendations </a:t>
            </a:r>
            <a:r>
              <a:rPr lang="en-US" sz="2400" dirty="0" smtClean="0"/>
              <a:t>to support health system teams in making informed decisions.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107" y="45719"/>
            <a:ext cx="9645249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Discussion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3339" y="1309637"/>
            <a:ext cx="10661109" cy="5046713"/>
          </a:xfrm>
        </p:spPr>
        <p:txBody>
          <a:bodyPr>
            <a:normAutofit/>
          </a:bodyPr>
          <a:lstStyle/>
          <a:p>
            <a:pPr marL="57150"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742950" lvl="1">
              <a:lnSpc>
                <a:spcPct val="100000"/>
              </a:lnSpc>
            </a:pP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69843" y="1683027"/>
            <a:ext cx="11105322" cy="485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CURRENT STATUS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>What are the major activities already underway at your institution in the realm of TIHCP?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>What are your top priorities for TIHCP moving forward?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107" y="45719"/>
            <a:ext cx="9645249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Discussion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3339" y="1309637"/>
            <a:ext cx="10661109" cy="5046713"/>
          </a:xfrm>
        </p:spPr>
        <p:txBody>
          <a:bodyPr>
            <a:normAutofit/>
          </a:bodyPr>
          <a:lstStyle/>
          <a:p>
            <a:pPr marL="57150"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742950" lvl="1">
              <a:lnSpc>
                <a:spcPct val="100000"/>
              </a:lnSpc>
            </a:pP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69843" y="1683027"/>
            <a:ext cx="11105322" cy="485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CHALLENGES AND ROADBLOCKS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>What challenges do you anticipate you will need to navigate?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>What topics or issues would you like to elevate to the Advisory Group for consideration?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107" y="45719"/>
            <a:ext cx="9645249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Discussion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3339" y="1309637"/>
            <a:ext cx="10661109" cy="5046713"/>
          </a:xfrm>
        </p:spPr>
        <p:txBody>
          <a:bodyPr>
            <a:normAutofit/>
          </a:bodyPr>
          <a:lstStyle/>
          <a:p>
            <a:pPr marL="57150"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742950" lvl="1">
              <a:lnSpc>
                <a:spcPct val="100000"/>
              </a:lnSpc>
            </a:pP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69843" y="1683027"/>
            <a:ext cx="11105322" cy="485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ESTABLISHING A TEAM OF CHAMPIONS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dirty="0" smtClean="0"/>
              <a:t>Who else do you need on your team to be successful?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Whose buy-in is needed to position your team to move forward?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support do you need with making the case for TIHCP?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107" y="45719"/>
            <a:ext cx="9645249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Timeline and Next Steps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5104" y="6172835"/>
            <a:ext cx="4114800" cy="365125"/>
          </a:xfrm>
        </p:spPr>
        <p:txBody>
          <a:bodyPr/>
          <a:lstStyle/>
          <a:p>
            <a:fld id="{59A6E208-4C28-4BBB-AA35-043849C7751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69843" y="1683027"/>
            <a:ext cx="11105322" cy="4854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ORGANIZATIONAL ASSESSMENT PROCESS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(December — February)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WORK PLANS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(March </a:t>
            </a:r>
            <a:r>
              <a:rPr lang="en-US" dirty="0"/>
              <a:t>—</a:t>
            </a:r>
            <a:r>
              <a:rPr lang="en-US" dirty="0" smtClean="0"/>
              <a:t> April)</a:t>
            </a:r>
          </a:p>
          <a:p>
            <a:pPr marL="0" indent="0">
              <a:spcBef>
                <a:spcPts val="600"/>
              </a:spcBef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COACH COLLABORATIVE MEETINGS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(February/April/June)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We are happy to </a:t>
            </a:r>
            <a:r>
              <a:rPr lang="en-US" sz="2400" dirty="0" smtClean="0"/>
              <a:t>provide </a:t>
            </a:r>
            <a:r>
              <a:rPr lang="en-US" sz="2400" dirty="0" smtClean="0"/>
              <a:t>individual TA </a:t>
            </a:r>
            <a:r>
              <a:rPr lang="en-US" sz="2400" dirty="0" smtClean="0"/>
              <a:t>or convene additional team meetings as </a:t>
            </a:r>
            <a:r>
              <a:rPr lang="en-US" sz="2400" dirty="0" smtClean="0"/>
              <a:t>needed.</a:t>
            </a:r>
          </a:p>
        </p:txBody>
      </p:sp>
    </p:spTree>
    <p:extLst>
      <p:ext uri="{BB962C8B-B14F-4D97-AF65-F5344CB8AC3E}">
        <p14:creationId xmlns:p14="http://schemas.microsoft.com/office/powerpoint/2010/main" val="1663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986" y="45719"/>
            <a:ext cx="9632370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Agenda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8082" y="1355480"/>
            <a:ext cx="11105322" cy="50521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INTRODUCTIONS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DISCUSSION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TIMELINE AND NEXT STEPS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668" y="45719"/>
            <a:ext cx="12517056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Introductions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568" y="1633083"/>
            <a:ext cx="10703169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PLEASE SHARE:</a:t>
            </a:r>
            <a:endParaRPr lang="en-US" sz="2800" dirty="0" smtClean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Your name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Your role/position, and how you’re involved in or connected to this work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latin typeface="Century Gothic" panose="020B0502020202020204" pitchFamily="34" charset="0"/>
              </a:rPr>
              <a:t>at your institution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One word to describe how you’re feeling about starting this work</a:t>
            </a:r>
          </a:p>
        </p:txBody>
      </p:sp>
    </p:spTree>
    <p:extLst>
      <p:ext uri="{BB962C8B-B14F-4D97-AF65-F5344CB8AC3E}">
        <p14:creationId xmlns:p14="http://schemas.microsoft.com/office/powerpoint/2010/main" val="21766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107" y="45719"/>
            <a:ext cx="9645249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What is COACH?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9843" y="1683027"/>
            <a:ext cx="11105322" cy="32062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COACH stands 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dirty="0" smtClean="0"/>
              <a:t>ollaborative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dirty="0" smtClean="0"/>
              <a:t>pportunities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/>
              <a:t>dvance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dirty="0" smtClean="0"/>
              <a:t>ommunity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dirty="0" smtClean="0"/>
              <a:t>ealth.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/>
              <a:t>Since 2015, COACH has brought together </a:t>
            </a:r>
            <a:r>
              <a:rPr lang="en-US" dirty="0"/>
              <a:t>hospital/health system, public health, </a:t>
            </a:r>
            <a:r>
              <a:rPr lang="en-US" dirty="0" smtClean="0"/>
              <a:t>and community </a:t>
            </a:r>
            <a:r>
              <a:rPr lang="en-US" dirty="0"/>
              <a:t>partners to address community health needs in southeastern Pennsylvania.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4028" r="12347" b="25986"/>
          <a:stretch>
            <a:fillRect/>
          </a:stretch>
        </p:blipFill>
        <p:spPr bwMode="auto">
          <a:xfrm>
            <a:off x="3084240" y="5229225"/>
            <a:ext cx="25622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02r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229225"/>
            <a:ext cx="250693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668" y="45719"/>
            <a:ext cx="9651688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History of COACH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5328" y="1296795"/>
            <a:ext cx="6236966" cy="12609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OUR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8 health system teams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16 cross-sector partner organizations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04" y="1496287"/>
            <a:ext cx="3637416" cy="4704495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375328" y="2578085"/>
            <a:ext cx="6398696" cy="222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OUR ROOTS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Based in non-profit hospitals’ Community Health Needs Assessments and implementation planning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Convening regularly </a:t>
            </a:r>
            <a:r>
              <a:rPr lang="en-US" sz="2400" dirty="0"/>
              <a:t>since </a:t>
            </a:r>
            <a:r>
              <a:rPr lang="en-US" sz="2400" dirty="0" smtClean="0"/>
              <a:t>2015</a:t>
            </a:r>
            <a:endParaRPr lang="en-US" sz="2400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375328" y="4794940"/>
            <a:ext cx="6579088" cy="2141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OUR PRIORITY AREAS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/>
              <a:t>A longstanding focus on food insecurity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/>
              <a:t>A new focus on Trauma-Informed and Healing Centered Practices (TIHCP)</a:t>
            </a:r>
          </a:p>
        </p:txBody>
      </p:sp>
    </p:spTree>
    <p:extLst>
      <p:ext uri="{BB962C8B-B14F-4D97-AF65-F5344CB8AC3E}">
        <p14:creationId xmlns:p14="http://schemas.microsoft.com/office/powerpoint/2010/main" val="31176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986" y="45719"/>
            <a:ext cx="12497738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Focus on Trauma-Informed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&amp;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 Healing-Centered Practices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3339" y="1904487"/>
            <a:ext cx="11105322" cy="3674379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Build</a:t>
            </a:r>
            <a:r>
              <a:rPr lang="en-US" b="1" dirty="0" smtClean="0"/>
              <a:t> </a:t>
            </a:r>
            <a:r>
              <a:rPr lang="en-US" dirty="0"/>
              <a:t>awareness of the importance of a trauma-informed and healing-centered </a:t>
            </a:r>
            <a:r>
              <a:rPr lang="en-US" dirty="0" smtClean="0"/>
              <a:t>approach.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Encourage</a:t>
            </a:r>
            <a:r>
              <a:rPr lang="en-US" b="1" dirty="0"/>
              <a:t> </a:t>
            </a:r>
            <a:r>
              <a:rPr lang="en-US" dirty="0"/>
              <a:t>systems of care and service to anticipate, acknowledge, and respond to past </a:t>
            </a:r>
            <a:r>
              <a:rPr lang="en-US" dirty="0" smtClean="0"/>
              <a:t>trauma.</a:t>
            </a:r>
          </a:p>
          <a:p>
            <a:pPr fontAlgn="base"/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Support </a:t>
            </a:r>
            <a:r>
              <a:rPr lang="en-US" dirty="0"/>
              <a:t>the development and implementation of trauma-informed and healing-centered practices at participating </a:t>
            </a:r>
            <a:r>
              <a:rPr lang="en-US" dirty="0" smtClean="0"/>
              <a:t>organizations.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45719"/>
            <a:ext cx="11820144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2020: Timeline Leading up to TIHCP Activities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040"/>
          <a:stretch/>
        </p:blipFill>
        <p:spPr>
          <a:xfrm>
            <a:off x="502444" y="1320588"/>
            <a:ext cx="11187113" cy="238836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1920" y="3794993"/>
            <a:ext cx="2837370" cy="25613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Rockwell" panose="02060603020205020403" pitchFamily="18" charset="0"/>
              </a:rPr>
              <a:t>COACH members endorse TIHCP as priority area through 2022</a:t>
            </a:r>
          </a:p>
          <a:p>
            <a:pPr marL="566738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Rockwell" panose="02060603020205020403" pitchFamily="18" charset="0"/>
              </a:rPr>
              <a:t>COACH members write coordinated effort into implementation </a:t>
            </a:r>
            <a:r>
              <a:rPr lang="en-US" sz="1800" dirty="0" smtClean="0">
                <a:latin typeface="Rockwell" panose="02060603020205020403" pitchFamily="18" charset="0"/>
              </a:rPr>
              <a:t>plans</a:t>
            </a:r>
            <a:endParaRPr lang="en-US" sz="1800" dirty="0">
              <a:latin typeface="Rockwell" panose="020606030202050204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28544" y="3794994"/>
            <a:ext cx="3279648" cy="28404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Rockwell" panose="02060603020205020403" pitchFamily="18" charset="0"/>
              </a:rPr>
              <a:t>COACH members receive level-setting training from Dr. Sandy Bloom, and capacity-building practice presentation by Patty Davis </a:t>
            </a:r>
          </a:p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Rockwell" panose="02060603020205020403" pitchFamily="18" charset="0"/>
              </a:rPr>
              <a:t>Slide-based case-making resource distributed</a:t>
            </a:r>
          </a:p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i="1" dirty="0" smtClean="0">
                <a:latin typeface="Rockwell" panose="02060603020205020403" pitchFamily="18" charset="0"/>
              </a:rPr>
              <a:t>Collaborative hiatus (Mar – May) due to COVID-19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47816" y="3794994"/>
            <a:ext cx="3108960" cy="28404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Rockwell" panose="02060603020205020403" pitchFamily="18" charset="0"/>
              </a:rPr>
              <a:t>Project team meets with </a:t>
            </a:r>
            <a:r>
              <a:rPr lang="en-US" sz="1800" dirty="0" smtClean="0">
                <a:latin typeface="Rockwell" panose="02060603020205020403" pitchFamily="18" charset="0"/>
              </a:rPr>
              <a:t>cross-sector </a:t>
            </a:r>
            <a:r>
              <a:rPr lang="en-US" sz="1800" dirty="0">
                <a:latin typeface="Rockwell" panose="02060603020205020403" pitchFamily="18" charset="0"/>
              </a:rPr>
              <a:t>leaders for environmental scanning</a:t>
            </a:r>
          </a:p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Rockwell" panose="02060603020205020403" pitchFamily="18" charset="0"/>
              </a:rPr>
              <a:t>Advisory Group members are engaged</a:t>
            </a:r>
          </a:p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Rockwell" panose="02060603020205020403" pitchFamily="18" charset="0"/>
              </a:rPr>
              <a:t>COACH members attend </a:t>
            </a:r>
            <a:r>
              <a:rPr lang="en-US" sz="1800" i="1" dirty="0" smtClean="0">
                <a:latin typeface="Rockwell" panose="02060603020205020403" pitchFamily="18" charset="0"/>
              </a:rPr>
              <a:t>Resilience</a:t>
            </a:r>
            <a:r>
              <a:rPr lang="en-US" sz="1800" dirty="0" smtClean="0">
                <a:latin typeface="Rockwell" panose="02060603020205020403" pitchFamily="18" charset="0"/>
              </a:rPr>
              <a:t> screening and kick-off session for TIHCP activities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296400" y="3794994"/>
            <a:ext cx="2645664" cy="21418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Rockwell" panose="02060603020205020403" pitchFamily="18" charset="0"/>
              </a:rPr>
              <a:t>Advisory Group begins convening</a:t>
            </a:r>
          </a:p>
          <a:p>
            <a:pPr marL="341313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Rockwell" panose="02060603020205020403" pitchFamily="18" charset="0"/>
              </a:rPr>
              <a:t>Institution-specific project teams begin convening</a:t>
            </a:r>
          </a:p>
        </p:txBody>
      </p:sp>
    </p:spTree>
    <p:extLst>
      <p:ext uri="{BB962C8B-B14F-4D97-AF65-F5344CB8AC3E}">
        <p14:creationId xmlns:p14="http://schemas.microsoft.com/office/powerpoint/2010/main" val="39765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5228" y="45719"/>
            <a:ext cx="12523496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Our Guiding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P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rinciples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1813" y="1842448"/>
            <a:ext cx="10868373" cy="4654948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dirty="0" smtClean="0"/>
              <a:t>We must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name the impact </a:t>
            </a:r>
            <a:r>
              <a:rPr lang="en-US" dirty="0" smtClean="0"/>
              <a:t>of pressing traumatic experiences, like the </a:t>
            </a:r>
            <a:r>
              <a:rPr lang="en-US" dirty="0"/>
              <a:t>COVID-19 pandemic and systemic </a:t>
            </a:r>
            <a:r>
              <a:rPr lang="en-US" dirty="0" smtClean="0"/>
              <a:t>racism,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build systems that explicitly address </a:t>
            </a:r>
            <a:r>
              <a:rPr lang="en-US" dirty="0" smtClean="0"/>
              <a:t>these and other forms of trauma. </a:t>
            </a:r>
          </a:p>
          <a:p>
            <a:pPr fontAlgn="base">
              <a:lnSpc>
                <a:spcPct val="100000"/>
              </a:lnSpc>
            </a:pPr>
            <a:r>
              <a:rPr lang="en-US" dirty="0" smtClean="0"/>
              <a:t>We seek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center lived experience and racial equity </a:t>
            </a:r>
            <a:r>
              <a:rPr lang="en-US" dirty="0" smtClean="0"/>
              <a:t>in this work. </a:t>
            </a:r>
          </a:p>
          <a:p>
            <a:pPr fontAlgn="base">
              <a:lnSpc>
                <a:spcPct val="100000"/>
              </a:lnSpc>
            </a:pPr>
            <a:r>
              <a:rPr lang="en-US" dirty="0" smtClean="0"/>
              <a:t>We support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healing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at all levels and for all people</a:t>
            </a:r>
            <a:r>
              <a:rPr lang="en-US" dirty="0" smtClean="0"/>
              <a:t>, from </a:t>
            </a:r>
            <a:r>
              <a:rPr lang="en-US" dirty="0"/>
              <a:t>health system staff</a:t>
            </a:r>
            <a:r>
              <a:rPr lang="en-US" dirty="0" smtClean="0"/>
              <a:t>, to patients </a:t>
            </a:r>
            <a:r>
              <a:rPr lang="en-US" dirty="0"/>
              <a:t>and communities. 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5228" y="45719"/>
            <a:ext cx="12523496" cy="1081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Our Guiding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P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rinciples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1813" y="1924334"/>
            <a:ext cx="10868373" cy="45730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We recognize organizational and culture change is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long-term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journey</a:t>
            </a:r>
            <a:r>
              <a:rPr lang="en-US" dirty="0"/>
              <a:t> </a:t>
            </a:r>
            <a:r>
              <a:rPr lang="en-US" dirty="0" smtClean="0"/>
              <a:t>for participating health systems. To support them on this journey, we will: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sz="2400" dirty="0"/>
              <a:t>S</a:t>
            </a:r>
            <a:r>
              <a:rPr lang="en-US" sz="2400" dirty="0" smtClean="0"/>
              <a:t>trike a </a:t>
            </a:r>
            <a:r>
              <a:rPr lang="en-US" sz="2400" b="1" dirty="0" smtClean="0"/>
              <a:t>balance between flexibility and accountability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dirty="0"/>
              <a:t>S</a:t>
            </a:r>
            <a:r>
              <a:rPr lang="en-US" sz="2400" dirty="0" smtClean="0"/>
              <a:t>upport each health system team in finding a </a:t>
            </a:r>
            <a:r>
              <a:rPr lang="en-US" sz="2400" b="1" dirty="0" smtClean="0"/>
              <a:t>pace of continuous 	progress</a:t>
            </a:r>
            <a:r>
              <a:rPr lang="en-US" sz="2400" dirty="0" smtClean="0"/>
              <a:t> that it can maintain over time.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We will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encourage transparency and shared learning </a:t>
            </a:r>
            <a:r>
              <a:rPr lang="en-US" dirty="0" smtClean="0"/>
              <a:t>within and across participating institutions. 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9A6E208-4C28-4BBB-AA35-043849C775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36476</TotalTime>
  <Words>803</Words>
  <Application>Microsoft Office PowerPoint</Application>
  <PresentationFormat>Widescreen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Rockwell</vt:lpstr>
      <vt:lpstr>Office Theme</vt:lpstr>
      <vt:lpstr>TRAUMA-INFORMED AND HEALING-CENTERED PRACTICES </vt:lpstr>
      <vt:lpstr>Agenda</vt:lpstr>
      <vt:lpstr>Introductions</vt:lpstr>
      <vt:lpstr>What is COACH?</vt:lpstr>
      <vt:lpstr>History of COACH</vt:lpstr>
      <vt:lpstr>Focus on Trauma-Informed &amp; Healing-Centered Practices</vt:lpstr>
      <vt:lpstr>2020: Timeline Leading up to TIHCP Activities</vt:lpstr>
      <vt:lpstr>Our Guiding Principles</vt:lpstr>
      <vt:lpstr>Our Guiding Principles</vt:lpstr>
      <vt:lpstr>Health Systems’ Commitment Through 2022</vt:lpstr>
      <vt:lpstr>The Advisory Group</vt:lpstr>
      <vt:lpstr>Discussion</vt:lpstr>
      <vt:lpstr>Discussion</vt:lpstr>
      <vt:lpstr>Discussion</vt:lpstr>
      <vt:lpstr>Timeline and Next Steps</vt:lpstr>
    </vt:vector>
  </TitlesOfParts>
  <Company>The Hospital &amp; Healthsystem Assoc of 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Salazar</dc:creator>
  <cp:lastModifiedBy>Kelsey Salazar</cp:lastModifiedBy>
  <cp:revision>467</cp:revision>
  <dcterms:created xsi:type="dcterms:W3CDTF">2020-02-12T17:41:23Z</dcterms:created>
  <dcterms:modified xsi:type="dcterms:W3CDTF">2020-10-27T18:38:48Z</dcterms:modified>
</cp:coreProperties>
</file>